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Gill Sans"/>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j5v39MkeXbUGXBsXVdNg3SQLrb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GillSans-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Gill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23e6c438e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23e6c438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3e6c438e0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23e6c438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sp>
        <p:nvSpPr>
          <p:cNvPr id="30" name="Google Shape;30;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5400"/>
              <a:buFont typeface="Gill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19"/>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9"/>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 name="Shape 86"/>
        <p:cNvGrpSpPr/>
        <p:nvPr/>
      </p:nvGrpSpPr>
      <p:grpSpPr>
        <a:xfrm>
          <a:off x="0" y="0"/>
          <a:ext cx="0" cy="0"/>
          <a:chOff x="0" y="0"/>
          <a:chExt cx="0" cy="0"/>
        </a:xfrm>
      </p:grpSpPr>
      <p:sp>
        <p:nvSpPr>
          <p:cNvPr id="87" name="Google Shape;87;p28"/>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8"/>
          <p:cNvSpPr txBox="1"/>
          <p:nvPr>
            <p:ph idx="1" type="body"/>
          </p:nvPr>
        </p:nvSpPr>
        <p:spPr>
          <a:xfrm rot="5400000">
            <a:off x="3931126" y="-1328261"/>
            <a:ext cx="4351338" cy="1065911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8"/>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8"/>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2" name="Shape 92"/>
        <p:cNvGrpSpPr/>
        <p:nvPr/>
      </p:nvGrpSpPr>
      <p:grpSpPr>
        <a:xfrm>
          <a:off x="0" y="0"/>
          <a:ext cx="0" cy="0"/>
          <a:chOff x="0" y="0"/>
          <a:chExt cx="0" cy="0"/>
        </a:xfrm>
      </p:grpSpPr>
      <p:sp>
        <p:nvSpPr>
          <p:cNvPr id="93" name="Google Shape;93;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29"/>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9"/>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9"/>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20"/>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0"/>
          <p:cNvSpPr txBox="1"/>
          <p:nvPr>
            <p:ph idx="1" type="body"/>
          </p:nvPr>
        </p:nvSpPr>
        <p:spPr>
          <a:xfrm>
            <a:off x="777240" y="1825625"/>
            <a:ext cx="1065911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0"/>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0"/>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21"/>
          <p:cNvSpPr txBox="1"/>
          <p:nvPr>
            <p:ph type="title"/>
          </p:nvPr>
        </p:nvSpPr>
        <p:spPr>
          <a:xfrm>
            <a:off x="777240" y="1709738"/>
            <a:ext cx="10570210" cy="27588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5400"/>
              <a:buFont typeface="Gill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1"/>
          <p:cNvSpPr txBox="1"/>
          <p:nvPr>
            <p:ph idx="1" type="body"/>
          </p:nvPr>
        </p:nvSpPr>
        <p:spPr>
          <a:xfrm>
            <a:off x="777240" y="4589463"/>
            <a:ext cx="1057021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400"/>
              <a:buNone/>
              <a:defRPr sz="2400">
                <a:solidFill>
                  <a:schemeClr val="dk2"/>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21"/>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1"/>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1"/>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22"/>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2"/>
          <p:cNvSpPr txBox="1"/>
          <p:nvPr>
            <p:ph idx="1" type="body"/>
          </p:nvPr>
        </p:nvSpPr>
        <p:spPr>
          <a:xfrm>
            <a:off x="777240" y="1825625"/>
            <a:ext cx="524256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2"/>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23"/>
          <p:cNvSpPr txBox="1"/>
          <p:nvPr>
            <p:ph type="title"/>
          </p:nvPr>
        </p:nvSpPr>
        <p:spPr>
          <a:xfrm>
            <a:off x="777240" y="365125"/>
            <a:ext cx="1057814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777240" y="1801812"/>
            <a:ext cx="5220335" cy="93503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23"/>
          <p:cNvSpPr txBox="1"/>
          <p:nvPr>
            <p:ph idx="2" type="body"/>
          </p:nvPr>
        </p:nvSpPr>
        <p:spPr>
          <a:xfrm>
            <a:off x="777240" y="2825749"/>
            <a:ext cx="5220335" cy="3363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3"/>
          <p:cNvSpPr txBox="1"/>
          <p:nvPr>
            <p:ph idx="3" type="body"/>
          </p:nvPr>
        </p:nvSpPr>
        <p:spPr>
          <a:xfrm>
            <a:off x="6172200" y="1801812"/>
            <a:ext cx="5183188" cy="93503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3"/>
          <p:cNvSpPr txBox="1"/>
          <p:nvPr>
            <p:ph idx="4" type="body"/>
          </p:nvPr>
        </p:nvSpPr>
        <p:spPr>
          <a:xfrm>
            <a:off x="6172200" y="2825749"/>
            <a:ext cx="5183188" cy="3363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3"/>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3"/>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3"/>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24"/>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4"/>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25"/>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5"/>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5"/>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26"/>
          <p:cNvSpPr txBox="1"/>
          <p:nvPr>
            <p:ph type="title"/>
          </p:nvPr>
        </p:nvSpPr>
        <p:spPr>
          <a:xfrm>
            <a:off x="777240" y="457200"/>
            <a:ext cx="3994785" cy="2501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000"/>
              <a:buFont typeface="Gill Sans"/>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6"/>
          <p:cNvSpPr txBox="1"/>
          <p:nvPr>
            <p:ph idx="1" type="body"/>
          </p:nvPr>
        </p:nvSpPr>
        <p:spPr>
          <a:xfrm>
            <a:off x="5183188" y="457201"/>
            <a:ext cx="6172200" cy="540385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 name="Google Shape;75;p26"/>
          <p:cNvSpPr txBox="1"/>
          <p:nvPr>
            <p:ph idx="2" type="body"/>
          </p:nvPr>
        </p:nvSpPr>
        <p:spPr>
          <a:xfrm>
            <a:off x="777240" y="3092450"/>
            <a:ext cx="3994785" cy="277653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sz="20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26"/>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sp>
        <p:nvSpPr>
          <p:cNvPr id="80" name="Google Shape;80;p27"/>
          <p:cNvSpPr txBox="1"/>
          <p:nvPr>
            <p:ph type="title"/>
          </p:nvPr>
        </p:nvSpPr>
        <p:spPr>
          <a:xfrm>
            <a:off x="777240" y="457200"/>
            <a:ext cx="3994785" cy="250545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000"/>
              <a:buFont typeface="Gill Sans"/>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7"/>
          <p:cNvSpPr/>
          <p:nvPr>
            <p:ph idx="2" type="pic"/>
          </p:nvPr>
        </p:nvSpPr>
        <p:spPr>
          <a:xfrm>
            <a:off x="5183188" y="457201"/>
            <a:ext cx="6172200" cy="5403850"/>
          </a:xfrm>
          <a:prstGeom prst="rect">
            <a:avLst/>
          </a:prstGeom>
          <a:noFill/>
          <a:ln>
            <a:noFill/>
          </a:ln>
        </p:spPr>
      </p:sp>
      <p:sp>
        <p:nvSpPr>
          <p:cNvPr id="82" name="Google Shape;82;p27"/>
          <p:cNvSpPr txBox="1"/>
          <p:nvPr>
            <p:ph idx="1" type="body"/>
          </p:nvPr>
        </p:nvSpPr>
        <p:spPr>
          <a:xfrm>
            <a:off x="777240" y="3081275"/>
            <a:ext cx="3994785" cy="277977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sz="20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3" name="Google Shape;83;p27"/>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7"/>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7"/>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p:nvPr/>
        </p:nvSpPr>
        <p:spPr>
          <a:xfrm>
            <a:off x="-1" y="-1"/>
            <a:ext cx="12192001"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 name="Google Shape;7;p18"/>
          <p:cNvSpPr/>
          <p:nvPr/>
        </p:nvSpPr>
        <p:spPr>
          <a:xfrm>
            <a:off x="-1" y="-1"/>
            <a:ext cx="12192001" cy="68580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grpSp>
        <p:nvGrpSpPr>
          <p:cNvPr id="8" name="Google Shape;8;p18"/>
          <p:cNvGrpSpPr/>
          <p:nvPr/>
        </p:nvGrpSpPr>
        <p:grpSpPr>
          <a:xfrm>
            <a:off x="-1" y="-1"/>
            <a:ext cx="12192001" cy="6858001"/>
            <a:chOff x="-1" y="-1"/>
            <a:chExt cx="12192001" cy="6858001"/>
          </a:xfrm>
        </p:grpSpPr>
        <p:sp>
          <p:nvSpPr>
            <p:cNvPr id="9" name="Google Shape;9;p18"/>
            <p:cNvSpPr/>
            <p:nvPr/>
          </p:nvSpPr>
          <p:spPr>
            <a:xfrm>
              <a:off x="209098" y="727602"/>
              <a:ext cx="172408" cy="172408"/>
            </a:xfrm>
            <a:prstGeom prst="ellipse">
              <a:avLst/>
            </a:prstGeom>
            <a:solidFill>
              <a:srgbClr val="F49BD2">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 name="Google Shape;10;p18"/>
            <p:cNvSpPr/>
            <p:nvPr/>
          </p:nvSpPr>
          <p:spPr>
            <a:xfrm>
              <a:off x="949947" y="136523"/>
              <a:ext cx="113367" cy="113367"/>
            </a:xfrm>
            <a:prstGeom prst="ellipse">
              <a:avLst/>
            </a:prstGeom>
            <a:solidFill>
              <a:srgbClr val="F39E29">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18"/>
            <p:cNvSpPr/>
            <p:nvPr/>
          </p:nvSpPr>
          <p:spPr>
            <a:xfrm>
              <a:off x="11575290" y="5859047"/>
              <a:ext cx="305780" cy="305780"/>
            </a:xfrm>
            <a:prstGeom prst="ellipse">
              <a:avLst/>
            </a:prstGeom>
            <a:solidFill>
              <a:srgbClr val="F07D95">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18"/>
            <p:cNvSpPr/>
            <p:nvPr/>
          </p:nvSpPr>
          <p:spPr>
            <a:xfrm>
              <a:off x="95730" y="1133938"/>
              <a:ext cx="226735" cy="226735"/>
            </a:xfrm>
            <a:prstGeom prst="ellipse">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 name="Google Shape;13;p18"/>
            <p:cNvSpPr/>
            <p:nvPr/>
          </p:nvSpPr>
          <p:spPr>
            <a:xfrm>
              <a:off x="11536830" y="554419"/>
              <a:ext cx="382700" cy="382700"/>
            </a:xfrm>
            <a:prstGeom prst="ellipse">
              <a:avLst/>
            </a:prstGeom>
            <a:solidFill>
              <a:srgbClr val="EF68BD">
                <a:alpha val="7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 name="Google Shape;14;p18"/>
            <p:cNvSpPr/>
            <p:nvPr/>
          </p:nvSpPr>
          <p:spPr>
            <a:xfrm>
              <a:off x="11224303" y="299808"/>
              <a:ext cx="113367" cy="113367"/>
            </a:xfrm>
            <a:prstGeom prst="ellipse">
              <a:avLst/>
            </a:prstGeom>
            <a:solidFill>
              <a:srgbClr val="F39E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 name="Google Shape;15;p18"/>
            <p:cNvSpPr/>
            <p:nvPr/>
          </p:nvSpPr>
          <p:spPr>
            <a:xfrm>
              <a:off x="11629630" y="5482355"/>
              <a:ext cx="94160" cy="94160"/>
            </a:xfrm>
            <a:prstGeom prst="ellipse">
              <a:avLst/>
            </a:prstGeom>
            <a:solidFill>
              <a:srgbClr val="E3BEBE">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 name="Google Shape;16;p18"/>
            <p:cNvSpPr/>
            <p:nvPr/>
          </p:nvSpPr>
          <p:spPr>
            <a:xfrm>
              <a:off x="10415328" y="6124958"/>
              <a:ext cx="113367" cy="113367"/>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18"/>
            <p:cNvSpPr/>
            <p:nvPr/>
          </p:nvSpPr>
          <p:spPr>
            <a:xfrm>
              <a:off x="10120382" y="6255986"/>
              <a:ext cx="305780" cy="305780"/>
            </a:xfrm>
            <a:prstGeom prst="ellipse">
              <a:avLst/>
            </a:prstGeom>
            <a:solidFill>
              <a:srgbClr val="FAD2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 name="Google Shape;18;p18"/>
            <p:cNvSpPr/>
            <p:nvPr/>
          </p:nvSpPr>
          <p:spPr>
            <a:xfrm>
              <a:off x="9934343" y="6204350"/>
              <a:ext cx="113367" cy="113367"/>
            </a:xfrm>
            <a:prstGeom prst="ellipse">
              <a:avLst/>
            </a:prstGeom>
            <a:solidFill>
              <a:srgbClr val="9BB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 name="Google Shape;19;p18"/>
            <p:cNvSpPr/>
            <p:nvPr/>
          </p:nvSpPr>
          <p:spPr>
            <a:xfrm>
              <a:off x="11642244" y="6317718"/>
              <a:ext cx="549756" cy="540282"/>
            </a:xfrm>
            <a:custGeom>
              <a:rect b="b" l="l" r="r" t="t"/>
              <a:pathLst>
                <a:path extrusionOk="0" h="2079100" w="2115556">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rgbClr val="9BB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sp>
          <p:nvSpPr>
            <p:cNvPr id="20" name="Google Shape;20;p18"/>
            <p:cNvSpPr/>
            <p:nvPr/>
          </p:nvSpPr>
          <p:spPr>
            <a:xfrm>
              <a:off x="-1" y="-1"/>
              <a:ext cx="510196" cy="538336"/>
            </a:xfrm>
            <a:custGeom>
              <a:rect b="b" l="l" r="r" t="t"/>
              <a:pathLst>
                <a:path extrusionOk="0" h="538336" w="51019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rgbClr val="FAD2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sp>
          <p:nvSpPr>
            <p:cNvPr id="21" name="Google Shape;21;p18"/>
            <p:cNvSpPr/>
            <p:nvPr/>
          </p:nvSpPr>
          <p:spPr>
            <a:xfrm>
              <a:off x="10528695" y="1"/>
              <a:ext cx="554074" cy="282754"/>
            </a:xfrm>
            <a:custGeom>
              <a:rect b="b" l="l" r="r" t="t"/>
              <a:pathLst>
                <a:path extrusionOk="0" h="157771" w="309162">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rgbClr val="B168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sp>
          <p:nvSpPr>
            <p:cNvPr id="22" name="Google Shape;22;p18"/>
            <p:cNvSpPr/>
            <p:nvPr/>
          </p:nvSpPr>
          <p:spPr>
            <a:xfrm>
              <a:off x="504140" y="1132500"/>
              <a:ext cx="84680" cy="8468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 name="Google Shape;23;p18"/>
            <p:cNvSpPr/>
            <p:nvPr/>
          </p:nvSpPr>
          <p:spPr>
            <a:xfrm>
              <a:off x="12051348" y="5576515"/>
              <a:ext cx="137603" cy="210490"/>
            </a:xfrm>
            <a:custGeom>
              <a:rect b="b" l="l" r="r" t="t"/>
              <a:pathLst>
                <a:path extrusionOk="0" h="210490" w="137603">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rgbClr val="F3A7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grpSp>
      <p:sp>
        <p:nvSpPr>
          <p:cNvPr id="24" name="Google Shape;24;p18"/>
          <p:cNvSpPr txBox="1"/>
          <p:nvPr>
            <p:ph idx="10" type="dt"/>
          </p:nvPr>
        </p:nvSpPr>
        <p:spPr>
          <a:xfrm>
            <a:off x="777240" y="6488268"/>
            <a:ext cx="2743200" cy="23320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18"/>
          <p:cNvSpPr txBox="1"/>
          <p:nvPr>
            <p:ph idx="11" type="ftr"/>
          </p:nvPr>
        </p:nvSpPr>
        <p:spPr>
          <a:xfrm>
            <a:off x="4038600" y="6488268"/>
            <a:ext cx="4114800" cy="23320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18"/>
          <p:cNvSpPr txBox="1"/>
          <p:nvPr>
            <p:ph idx="12" type="sldNum"/>
          </p:nvPr>
        </p:nvSpPr>
        <p:spPr>
          <a:xfrm>
            <a:off x="8693150" y="6488268"/>
            <a:ext cx="2743200" cy="23320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Calibri"/>
                <a:ea typeface="Calibri"/>
                <a:cs typeface="Calibri"/>
                <a:sym typeface="Calibri"/>
              </a:defRPr>
            </a:lvl1pPr>
            <a:lvl2pPr indent="0" lvl="1" marL="0" marR="0" rtl="0" algn="r">
              <a:spcBef>
                <a:spcPts val="0"/>
              </a:spcBef>
              <a:buNone/>
              <a:defRPr b="0" i="0" sz="1000" u="none" cap="none" strike="noStrike">
                <a:solidFill>
                  <a:srgbClr val="888888"/>
                </a:solidFill>
                <a:latin typeface="Calibri"/>
                <a:ea typeface="Calibri"/>
                <a:cs typeface="Calibri"/>
                <a:sym typeface="Calibri"/>
              </a:defRPr>
            </a:lvl2pPr>
            <a:lvl3pPr indent="0" lvl="2" marL="0" marR="0" rtl="0" algn="r">
              <a:spcBef>
                <a:spcPts val="0"/>
              </a:spcBef>
              <a:buNone/>
              <a:defRPr b="0" i="0" sz="1000" u="none" cap="none" strike="noStrike">
                <a:solidFill>
                  <a:srgbClr val="888888"/>
                </a:solidFill>
                <a:latin typeface="Calibri"/>
                <a:ea typeface="Calibri"/>
                <a:cs typeface="Calibri"/>
                <a:sym typeface="Calibri"/>
              </a:defRPr>
            </a:lvl3pPr>
            <a:lvl4pPr indent="0" lvl="3" marL="0" marR="0" rtl="0" algn="r">
              <a:spcBef>
                <a:spcPts val="0"/>
              </a:spcBef>
              <a:buNone/>
              <a:defRPr b="0" i="0" sz="1000" u="none" cap="none" strike="noStrike">
                <a:solidFill>
                  <a:srgbClr val="888888"/>
                </a:solidFill>
                <a:latin typeface="Calibri"/>
                <a:ea typeface="Calibri"/>
                <a:cs typeface="Calibri"/>
                <a:sym typeface="Calibri"/>
              </a:defRPr>
            </a:lvl4pPr>
            <a:lvl5pPr indent="0" lvl="4" marL="0" marR="0" rtl="0" algn="r">
              <a:spcBef>
                <a:spcPts val="0"/>
              </a:spcBef>
              <a:buNone/>
              <a:defRPr b="0" i="0" sz="1000" u="none" cap="none" strike="noStrike">
                <a:solidFill>
                  <a:srgbClr val="888888"/>
                </a:solidFill>
                <a:latin typeface="Calibri"/>
                <a:ea typeface="Calibri"/>
                <a:cs typeface="Calibri"/>
                <a:sym typeface="Calibri"/>
              </a:defRPr>
            </a:lvl5pPr>
            <a:lvl6pPr indent="0" lvl="5" marL="0" marR="0" rtl="0" algn="r">
              <a:spcBef>
                <a:spcPts val="0"/>
              </a:spcBef>
              <a:buNone/>
              <a:defRPr b="0" i="0" sz="1000" u="none" cap="none" strike="noStrike">
                <a:solidFill>
                  <a:srgbClr val="888888"/>
                </a:solidFill>
                <a:latin typeface="Calibri"/>
                <a:ea typeface="Calibri"/>
                <a:cs typeface="Calibri"/>
                <a:sym typeface="Calibri"/>
              </a:defRPr>
            </a:lvl6pPr>
            <a:lvl7pPr indent="0" lvl="6" marL="0" marR="0" rtl="0" algn="r">
              <a:spcBef>
                <a:spcPts val="0"/>
              </a:spcBef>
              <a:buNone/>
              <a:defRPr b="0" i="0" sz="1000" u="none" cap="none" strike="noStrike">
                <a:solidFill>
                  <a:srgbClr val="888888"/>
                </a:solidFill>
                <a:latin typeface="Calibri"/>
                <a:ea typeface="Calibri"/>
                <a:cs typeface="Calibri"/>
                <a:sym typeface="Calibri"/>
              </a:defRPr>
            </a:lvl7pPr>
            <a:lvl8pPr indent="0" lvl="7" marL="0" marR="0" rtl="0" algn="r">
              <a:spcBef>
                <a:spcPts val="0"/>
              </a:spcBef>
              <a:buNone/>
              <a:defRPr b="0" i="0" sz="1000" u="none" cap="none" strike="noStrike">
                <a:solidFill>
                  <a:srgbClr val="888888"/>
                </a:solidFill>
                <a:latin typeface="Calibri"/>
                <a:ea typeface="Calibri"/>
                <a:cs typeface="Calibri"/>
                <a:sym typeface="Calibri"/>
              </a:defRPr>
            </a:lvl8pPr>
            <a:lvl9pPr indent="0" lvl="8" marL="0" marR="0" rtl="0" algn="r">
              <a:spcBef>
                <a:spcPts val="0"/>
              </a:spcBef>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27" name="Google Shape;27;p18"/>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5400"/>
              <a:buFont typeface="Gill Sans"/>
              <a:buNone/>
              <a:defRPr b="0" i="0" sz="5400" u="none" cap="none" strike="noStrike">
                <a:solidFill>
                  <a:schemeClr val="dk2"/>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18"/>
          <p:cNvSpPr txBox="1"/>
          <p:nvPr>
            <p:ph idx="1" type="body"/>
          </p:nvPr>
        </p:nvSpPr>
        <p:spPr>
          <a:xfrm>
            <a:off x="777240" y="1825625"/>
            <a:ext cx="10659110"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rgbClr val="3F3581"/>
              </a:buClr>
              <a:buSzPts val="2000"/>
              <a:buFont typeface="Arial"/>
              <a:buChar char="•"/>
              <a:defRPr b="0" i="0" sz="2000" u="none" cap="none" strike="noStrike">
                <a:solidFill>
                  <a:schemeClr val="dk2"/>
                </a:solidFill>
                <a:latin typeface="Calibri"/>
                <a:ea typeface="Calibri"/>
                <a:cs typeface="Calibri"/>
                <a:sym typeface="Calibri"/>
              </a:defRPr>
            </a:lvl1pPr>
            <a:lvl2pPr indent="-342900" lvl="1" marL="914400" marR="0" rtl="0" algn="l">
              <a:lnSpc>
                <a:spcPct val="90000"/>
              </a:lnSpc>
              <a:spcBef>
                <a:spcPts val="500"/>
              </a:spcBef>
              <a:spcAft>
                <a:spcPts val="0"/>
              </a:spcAft>
              <a:buClr>
                <a:srgbClr val="3F3581"/>
              </a:buClr>
              <a:buSzPts val="1800"/>
              <a:buFont typeface="Arial"/>
              <a:buChar char="•"/>
              <a:defRPr b="0" i="0" sz="1800" u="none" cap="none" strike="noStrike">
                <a:solidFill>
                  <a:schemeClr val="dk2"/>
                </a:solidFill>
                <a:latin typeface="Calibri"/>
                <a:ea typeface="Calibri"/>
                <a:cs typeface="Calibri"/>
                <a:sym typeface="Calibri"/>
              </a:defRPr>
            </a:lvl2pPr>
            <a:lvl3pPr indent="-330200" lvl="2" marL="1371600" marR="0" rtl="0" algn="l">
              <a:lnSpc>
                <a:spcPct val="90000"/>
              </a:lnSpc>
              <a:spcBef>
                <a:spcPts val="500"/>
              </a:spcBef>
              <a:spcAft>
                <a:spcPts val="0"/>
              </a:spcAft>
              <a:buClr>
                <a:srgbClr val="3F3581"/>
              </a:buClr>
              <a:buSzPts val="1600"/>
              <a:buFont typeface="Arial"/>
              <a:buChar char="•"/>
              <a:defRPr b="0" i="0" sz="1600" u="none" cap="none" strike="noStrike">
                <a:solidFill>
                  <a:schemeClr val="dk2"/>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F3581"/>
              </a:buClr>
              <a:buSzPts val="1400"/>
              <a:buFont typeface="Arial"/>
              <a:buChar char="•"/>
              <a:defRPr b="0" i="0" sz="1400" u="none" cap="none" strike="noStrike">
                <a:solidFill>
                  <a:schemeClr val="dk2"/>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F3581"/>
              </a:buClr>
              <a:buSzPts val="1400"/>
              <a:buFont typeface="Arial"/>
              <a:buChar char="•"/>
              <a:defRPr b="0" i="0" sz="1400" u="none" cap="none" strike="noStrike">
                <a:solidFill>
                  <a:schemeClr val="dk2"/>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hyperlink" Target="https://link.springer.com/article/10.1007/s00521-022-07940-9" TargetMode="External"/><Relationship Id="rId10" Type="http://schemas.openxmlformats.org/officeDocument/2006/relationships/hyperlink" Target="https://www.mdpi.com/1424-8220/22/2/464" TargetMode="External"/><Relationship Id="rId13" Type="http://schemas.openxmlformats.org/officeDocument/2006/relationships/hyperlink" Target="https://ieeexplore.ieee.org/abstract/document/10381847" TargetMode="External"/><Relationship Id="rId12" Type="http://schemas.openxmlformats.org/officeDocument/2006/relationships/hyperlink" Target="https://doi.org/10.3390/s21103396"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i.org/10.48550/arXiv.2410.17734" TargetMode="External"/><Relationship Id="rId4" Type="http://schemas.openxmlformats.org/officeDocument/2006/relationships/hyperlink" Target="https://doi.org/10.48550/arXiv.2410.17734" TargetMode="External"/><Relationship Id="rId9" Type="http://schemas.openxmlformats.org/officeDocument/2006/relationships/hyperlink" Target="https://www.mdpi.com/1424-8220/22/2/464" TargetMode="External"/><Relationship Id="rId15" Type="http://schemas.openxmlformats.org/officeDocument/2006/relationships/hyperlink" Target="https://ieeexplore.ieee.org/abstract/document/9374990" TargetMode="External"/><Relationship Id="rId14" Type="http://schemas.openxmlformats.org/officeDocument/2006/relationships/hyperlink" Target="https://ieeexplore.ieee.org/abstract/document/10387395" TargetMode="External"/><Relationship Id="rId5" Type="http://schemas.openxmlformats.org/officeDocument/2006/relationships/hyperlink" Target="https://doi.org/10.48550/arXiv.2410.17734" TargetMode="External"/><Relationship Id="rId6" Type="http://schemas.openxmlformats.org/officeDocument/2006/relationships/hyperlink" Target="https://ieeexplore.ieee.org/document/10560995" TargetMode="External"/><Relationship Id="rId7" Type="http://schemas.openxmlformats.org/officeDocument/2006/relationships/hyperlink" Target="https://www.mdpi.com/617620" TargetMode="External"/><Relationship Id="rId8" Type="http://schemas.openxmlformats.org/officeDocument/2006/relationships/hyperlink" Target="https://ieeexplore.ieee.org/abstract/document/1059206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aymo.com/open/abou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sp>
        <p:nvSpPr>
          <p:cNvPr id="102" name="Google Shape;102;p1"/>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1"/>
          <p:cNvSpPr/>
          <p:nvPr/>
        </p:nvSpPr>
        <p:spPr>
          <a:xfrm>
            <a:off x="1524" y="0"/>
            <a:ext cx="12188952"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pic>
        <p:nvPicPr>
          <p:cNvPr descr="Neon 3D circle art" id="104" name="Google Shape;104;p1"/>
          <p:cNvPicPr preferRelativeResize="0"/>
          <p:nvPr/>
        </p:nvPicPr>
        <p:blipFill rotWithShape="1">
          <a:blip r:embed="rId3">
            <a:alphaModFix amt="40000"/>
          </a:blip>
          <a:srcRect b="0" l="0" r="-1" t="21309"/>
          <a:stretch/>
        </p:blipFill>
        <p:spPr>
          <a:xfrm>
            <a:off x="1525" y="10"/>
            <a:ext cx="12188969" cy="6858000"/>
          </a:xfrm>
          <a:prstGeom prst="rect">
            <a:avLst/>
          </a:prstGeom>
          <a:noFill/>
          <a:ln>
            <a:noFill/>
          </a:ln>
        </p:spPr>
      </p:pic>
      <p:grpSp>
        <p:nvGrpSpPr>
          <p:cNvPr id="105" name="Google Shape;105;p1"/>
          <p:cNvGrpSpPr/>
          <p:nvPr/>
        </p:nvGrpSpPr>
        <p:grpSpPr>
          <a:xfrm>
            <a:off x="314102" y="236341"/>
            <a:ext cx="11340713" cy="5464029"/>
            <a:chOff x="314102" y="236341"/>
            <a:chExt cx="11340713" cy="5464029"/>
          </a:xfrm>
        </p:grpSpPr>
        <p:sp>
          <p:nvSpPr>
            <p:cNvPr id="106" name="Google Shape;106;p1"/>
            <p:cNvSpPr/>
            <p:nvPr/>
          </p:nvSpPr>
          <p:spPr>
            <a:xfrm>
              <a:off x="7760448" y="3803994"/>
              <a:ext cx="94160" cy="94160"/>
            </a:xfrm>
            <a:prstGeom prst="ellipse">
              <a:avLst/>
            </a:prstGeom>
            <a:solidFill>
              <a:srgbClr val="E3BEBE">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1"/>
            <p:cNvSpPr/>
            <p:nvPr/>
          </p:nvSpPr>
          <p:spPr>
            <a:xfrm>
              <a:off x="314102" y="3044381"/>
              <a:ext cx="226735" cy="226735"/>
            </a:xfrm>
            <a:prstGeom prst="ellipse">
              <a:avLst/>
            </a:prstGeom>
            <a:solidFill>
              <a:srgbClr val="6B65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1"/>
            <p:cNvSpPr/>
            <p:nvPr/>
          </p:nvSpPr>
          <p:spPr>
            <a:xfrm>
              <a:off x="11188374" y="386135"/>
              <a:ext cx="466441" cy="466441"/>
            </a:xfrm>
            <a:prstGeom prst="ellipse">
              <a:avLst/>
            </a:prstGeom>
            <a:solidFill>
              <a:srgbClr val="EF68BD">
                <a:alpha val="7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1"/>
            <p:cNvSpPr/>
            <p:nvPr/>
          </p:nvSpPr>
          <p:spPr>
            <a:xfrm>
              <a:off x="11065714" y="236341"/>
              <a:ext cx="113367" cy="113367"/>
            </a:xfrm>
            <a:prstGeom prst="ellipse">
              <a:avLst/>
            </a:prstGeom>
            <a:solidFill>
              <a:srgbClr val="F39E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1"/>
            <p:cNvSpPr/>
            <p:nvPr/>
          </p:nvSpPr>
          <p:spPr>
            <a:xfrm>
              <a:off x="751535" y="2516671"/>
              <a:ext cx="466441" cy="46644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1"/>
            <p:cNvSpPr/>
            <p:nvPr/>
          </p:nvSpPr>
          <p:spPr>
            <a:xfrm>
              <a:off x="11230142" y="4588038"/>
              <a:ext cx="113367" cy="113367"/>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1"/>
            <p:cNvSpPr/>
            <p:nvPr/>
          </p:nvSpPr>
          <p:spPr>
            <a:xfrm>
              <a:off x="10902046" y="5394590"/>
              <a:ext cx="305780" cy="305780"/>
            </a:xfrm>
            <a:prstGeom prst="ellipse">
              <a:avLst/>
            </a:prstGeom>
            <a:solidFill>
              <a:srgbClr val="F5A7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1"/>
            <p:cNvSpPr/>
            <p:nvPr/>
          </p:nvSpPr>
          <p:spPr>
            <a:xfrm>
              <a:off x="10408287" y="5160714"/>
              <a:ext cx="113367" cy="113367"/>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14" name="Google Shape;114;p1"/>
          <p:cNvSpPr txBox="1"/>
          <p:nvPr>
            <p:ph type="ctrTitle"/>
          </p:nvPr>
        </p:nvSpPr>
        <p:spPr>
          <a:xfrm>
            <a:off x="1290847" y="1122363"/>
            <a:ext cx="9661499"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Calibri"/>
              <a:buNone/>
            </a:pPr>
            <a:r>
              <a:rPr b="1" lang="en-IN" sz="3600">
                <a:solidFill>
                  <a:schemeClr val="lt1"/>
                </a:solidFill>
                <a:latin typeface="Calibri"/>
                <a:ea typeface="Calibri"/>
                <a:cs typeface="Calibri"/>
                <a:sym typeface="Calibri"/>
              </a:rPr>
              <a:t>Title: </a:t>
            </a:r>
            <a:r>
              <a:rPr lang="en-IN" sz="3600">
                <a:solidFill>
                  <a:schemeClr val="lt1"/>
                </a:solidFill>
                <a:latin typeface="Calibri"/>
                <a:ea typeface="Calibri"/>
                <a:cs typeface="Calibri"/>
                <a:sym typeface="Calibri"/>
              </a:rPr>
              <a:t>Multimodal Data with Anomaly Techniques for Object Detection and Tracking in Autonomous Driving</a:t>
            </a:r>
            <a:endParaRPr sz="3600">
              <a:solidFill>
                <a:schemeClr val="lt1"/>
              </a:solidFill>
            </a:endParaRPr>
          </a:p>
        </p:txBody>
      </p:sp>
      <p:sp>
        <p:nvSpPr>
          <p:cNvPr id="115" name="Google Shape;115;p1"/>
          <p:cNvSpPr txBox="1"/>
          <p:nvPr>
            <p:ph idx="1" type="subTitle"/>
          </p:nvPr>
        </p:nvSpPr>
        <p:spPr>
          <a:xfrm>
            <a:off x="2562606" y="3602038"/>
            <a:ext cx="7063739"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None/>
            </a:pPr>
            <a:r>
              <a:t/>
            </a:r>
            <a:endParaRPr b="1" sz="2000">
              <a:solidFill>
                <a:schemeClr val="lt1"/>
              </a:solidFill>
            </a:endParaRPr>
          </a:p>
          <a:p>
            <a:pPr indent="0" lvl="0" marL="0" rtl="0" algn="ctr">
              <a:lnSpc>
                <a:spcPct val="90000"/>
              </a:lnSpc>
              <a:spcBef>
                <a:spcPts val="1000"/>
              </a:spcBef>
              <a:spcAft>
                <a:spcPts val="0"/>
              </a:spcAft>
              <a:buSzPts val="2000"/>
              <a:buNone/>
            </a:pPr>
            <a:r>
              <a:rPr b="1" lang="en-IN" sz="2000">
                <a:solidFill>
                  <a:schemeClr val="lt1"/>
                </a:solidFill>
              </a:rPr>
              <a:t>Group 18</a:t>
            </a:r>
            <a:endParaRPr/>
          </a:p>
          <a:p>
            <a:pPr indent="0" lvl="0" marL="0" rtl="0" algn="ctr">
              <a:lnSpc>
                <a:spcPct val="90000"/>
              </a:lnSpc>
              <a:spcBef>
                <a:spcPts val="1000"/>
              </a:spcBef>
              <a:spcAft>
                <a:spcPts val="0"/>
              </a:spcAft>
              <a:buSzPts val="2000"/>
              <a:buNone/>
            </a:pPr>
            <a:r>
              <a:rPr lang="en-IN" sz="2000">
                <a:solidFill>
                  <a:schemeClr val="lt1"/>
                </a:solidFill>
              </a:rPr>
              <a:t>Revathy Iswarya Sekaran (11625243) – Sec 001</a:t>
            </a:r>
            <a:endParaRPr/>
          </a:p>
          <a:p>
            <a:pPr indent="0" lvl="0" marL="0" rtl="0" algn="ctr">
              <a:lnSpc>
                <a:spcPct val="90000"/>
              </a:lnSpc>
              <a:spcBef>
                <a:spcPts val="1000"/>
              </a:spcBef>
              <a:spcAft>
                <a:spcPts val="0"/>
              </a:spcAft>
              <a:buSzPts val="2000"/>
              <a:buNone/>
            </a:pPr>
            <a:r>
              <a:rPr lang="en-IN" sz="2000">
                <a:solidFill>
                  <a:schemeClr val="lt1"/>
                </a:solidFill>
              </a:rPr>
              <a:t>Dharshani Anandkumar (82653870) – Sec 002</a:t>
            </a:r>
            <a:endParaRPr/>
          </a:p>
          <a:p>
            <a:pPr indent="0" lvl="0" marL="0" rtl="0" algn="ctr">
              <a:lnSpc>
                <a:spcPct val="90000"/>
              </a:lnSpc>
              <a:spcBef>
                <a:spcPts val="1000"/>
              </a:spcBef>
              <a:spcAft>
                <a:spcPts val="0"/>
              </a:spcAft>
              <a:buSzPts val="2000"/>
              <a:buNone/>
            </a:pPr>
            <a:r>
              <a:rPr lang="en-IN" sz="2000">
                <a:solidFill>
                  <a:schemeClr val="lt1"/>
                </a:solidFill>
              </a:rPr>
              <a:t>Aksheya Kannan Subramanian (25502870) – Sec 002</a:t>
            </a:r>
            <a:endParaRPr sz="2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8"/>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Calibri"/>
              <a:buNone/>
            </a:pPr>
            <a:r>
              <a:rPr b="1" lang="en-IN" sz="3200">
                <a:latin typeface="Calibri"/>
                <a:ea typeface="Calibri"/>
                <a:cs typeface="Calibri"/>
                <a:sym typeface="Calibri"/>
              </a:rPr>
              <a:t>YOLOv8 object and anomaly detection results of first 2 TFRecords:</a:t>
            </a:r>
            <a:endParaRPr b="1"/>
          </a:p>
        </p:txBody>
      </p:sp>
      <p:pic>
        <p:nvPicPr>
          <p:cNvPr descr="A screenshot of a computer program&#10;&#10;Description automatically generated" id="199" name="Google Shape;199;p8"/>
          <p:cNvPicPr preferRelativeResize="0"/>
          <p:nvPr>
            <p:ph idx="1" type="body"/>
          </p:nvPr>
        </p:nvPicPr>
        <p:blipFill rotWithShape="1">
          <a:blip r:embed="rId3">
            <a:alphaModFix/>
          </a:blip>
          <a:srcRect b="1" l="0" r="14223" t="0"/>
          <a:stretch/>
        </p:blipFill>
        <p:spPr>
          <a:xfrm>
            <a:off x="777240" y="1825625"/>
            <a:ext cx="10659110" cy="4351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9"/>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Calibri"/>
              <a:buNone/>
            </a:pPr>
            <a:r>
              <a:rPr b="1" lang="en-IN" sz="3200">
                <a:latin typeface="Calibri"/>
                <a:ea typeface="Calibri"/>
                <a:cs typeface="Calibri"/>
                <a:sym typeface="Calibri"/>
              </a:rPr>
              <a:t>Prediction results of random unseen images with and without vehicles:</a:t>
            </a:r>
            <a:r>
              <a:rPr lang="en-IN" sz="3200">
                <a:latin typeface="Calibri"/>
                <a:ea typeface="Calibri"/>
                <a:cs typeface="Calibri"/>
                <a:sym typeface="Calibri"/>
              </a:rPr>
              <a:t> </a:t>
            </a:r>
            <a:endParaRPr sz="3200">
              <a:latin typeface="Calibri"/>
              <a:ea typeface="Calibri"/>
              <a:cs typeface="Calibri"/>
              <a:sym typeface="Calibri"/>
            </a:endParaRPr>
          </a:p>
        </p:txBody>
      </p:sp>
      <p:pic>
        <p:nvPicPr>
          <p:cNvPr id="205" name="Google Shape;205;p9"/>
          <p:cNvPicPr preferRelativeResize="0"/>
          <p:nvPr>
            <p:ph idx="1" type="body"/>
          </p:nvPr>
        </p:nvPicPr>
        <p:blipFill rotWithShape="1">
          <a:blip r:embed="rId3">
            <a:alphaModFix/>
          </a:blip>
          <a:srcRect b="0" l="0" r="0" t="0"/>
          <a:stretch/>
        </p:blipFill>
        <p:spPr>
          <a:xfrm>
            <a:off x="914400" y="1543049"/>
            <a:ext cx="10130118" cy="51180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10"/>
          <p:cNvSpPr/>
          <p:nvPr/>
        </p:nvSpPr>
        <p:spPr>
          <a:xfrm>
            <a:off x="-1" y="-1"/>
            <a:ext cx="12192001"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10"/>
          <p:cNvSpPr/>
          <p:nvPr/>
        </p:nvSpPr>
        <p:spPr>
          <a:xfrm>
            <a:off x="-1" y="-1"/>
            <a:ext cx="12192001" cy="68580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grpSp>
        <p:nvGrpSpPr>
          <p:cNvPr id="212" name="Google Shape;212;p10"/>
          <p:cNvGrpSpPr/>
          <p:nvPr/>
        </p:nvGrpSpPr>
        <p:grpSpPr>
          <a:xfrm>
            <a:off x="-1" y="-1"/>
            <a:ext cx="12192001" cy="6858001"/>
            <a:chOff x="-1" y="-1"/>
            <a:chExt cx="12192001" cy="6858001"/>
          </a:xfrm>
        </p:grpSpPr>
        <p:sp>
          <p:nvSpPr>
            <p:cNvPr id="213" name="Google Shape;213;p10"/>
            <p:cNvSpPr/>
            <p:nvPr/>
          </p:nvSpPr>
          <p:spPr>
            <a:xfrm>
              <a:off x="209098" y="727602"/>
              <a:ext cx="172408" cy="172408"/>
            </a:xfrm>
            <a:prstGeom prst="ellipse">
              <a:avLst/>
            </a:prstGeom>
            <a:solidFill>
              <a:srgbClr val="F49BD2">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4" name="Google Shape;214;p10"/>
            <p:cNvSpPr/>
            <p:nvPr/>
          </p:nvSpPr>
          <p:spPr>
            <a:xfrm>
              <a:off x="949947" y="136523"/>
              <a:ext cx="113367" cy="113367"/>
            </a:xfrm>
            <a:prstGeom prst="ellipse">
              <a:avLst/>
            </a:prstGeom>
            <a:solidFill>
              <a:srgbClr val="F39E29">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5" name="Google Shape;215;p10"/>
            <p:cNvSpPr/>
            <p:nvPr/>
          </p:nvSpPr>
          <p:spPr>
            <a:xfrm>
              <a:off x="11575290" y="5859047"/>
              <a:ext cx="305780" cy="305780"/>
            </a:xfrm>
            <a:prstGeom prst="ellipse">
              <a:avLst/>
            </a:prstGeom>
            <a:solidFill>
              <a:srgbClr val="F07D95">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6" name="Google Shape;216;p10"/>
            <p:cNvSpPr/>
            <p:nvPr/>
          </p:nvSpPr>
          <p:spPr>
            <a:xfrm>
              <a:off x="95730" y="1133938"/>
              <a:ext cx="226735" cy="226735"/>
            </a:xfrm>
            <a:prstGeom prst="ellipse">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7" name="Google Shape;217;p10"/>
            <p:cNvSpPr/>
            <p:nvPr/>
          </p:nvSpPr>
          <p:spPr>
            <a:xfrm>
              <a:off x="11536830" y="554419"/>
              <a:ext cx="382700" cy="382700"/>
            </a:xfrm>
            <a:prstGeom prst="ellipse">
              <a:avLst/>
            </a:prstGeom>
            <a:solidFill>
              <a:srgbClr val="EF68BD">
                <a:alpha val="7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8" name="Google Shape;218;p10"/>
            <p:cNvSpPr/>
            <p:nvPr/>
          </p:nvSpPr>
          <p:spPr>
            <a:xfrm>
              <a:off x="11224303" y="299808"/>
              <a:ext cx="113367" cy="113367"/>
            </a:xfrm>
            <a:prstGeom prst="ellipse">
              <a:avLst/>
            </a:prstGeom>
            <a:solidFill>
              <a:srgbClr val="F39E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9" name="Google Shape;219;p10"/>
            <p:cNvSpPr/>
            <p:nvPr/>
          </p:nvSpPr>
          <p:spPr>
            <a:xfrm>
              <a:off x="11629630" y="5482355"/>
              <a:ext cx="94160" cy="94160"/>
            </a:xfrm>
            <a:prstGeom prst="ellipse">
              <a:avLst/>
            </a:prstGeom>
            <a:solidFill>
              <a:srgbClr val="E3BEBE">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0" name="Google Shape;220;p10"/>
            <p:cNvSpPr/>
            <p:nvPr/>
          </p:nvSpPr>
          <p:spPr>
            <a:xfrm>
              <a:off x="10415328" y="6124958"/>
              <a:ext cx="113367" cy="113367"/>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1" name="Google Shape;221;p10"/>
            <p:cNvSpPr/>
            <p:nvPr/>
          </p:nvSpPr>
          <p:spPr>
            <a:xfrm>
              <a:off x="10120382" y="6255986"/>
              <a:ext cx="305780" cy="305780"/>
            </a:xfrm>
            <a:prstGeom prst="ellipse">
              <a:avLst/>
            </a:prstGeom>
            <a:solidFill>
              <a:srgbClr val="FAD2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10"/>
            <p:cNvSpPr/>
            <p:nvPr/>
          </p:nvSpPr>
          <p:spPr>
            <a:xfrm>
              <a:off x="9934343" y="6204350"/>
              <a:ext cx="113367" cy="113367"/>
            </a:xfrm>
            <a:prstGeom prst="ellipse">
              <a:avLst/>
            </a:prstGeom>
            <a:solidFill>
              <a:srgbClr val="9BB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10"/>
            <p:cNvSpPr/>
            <p:nvPr/>
          </p:nvSpPr>
          <p:spPr>
            <a:xfrm>
              <a:off x="11642244" y="6317718"/>
              <a:ext cx="549756" cy="540282"/>
            </a:xfrm>
            <a:custGeom>
              <a:rect b="b" l="l" r="r" t="t"/>
              <a:pathLst>
                <a:path extrusionOk="0" h="2079100" w="2115556">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rgbClr val="9BB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sp>
          <p:nvSpPr>
            <p:cNvPr id="224" name="Google Shape;224;p10"/>
            <p:cNvSpPr/>
            <p:nvPr/>
          </p:nvSpPr>
          <p:spPr>
            <a:xfrm>
              <a:off x="-1" y="-1"/>
              <a:ext cx="510196" cy="538336"/>
            </a:xfrm>
            <a:custGeom>
              <a:rect b="b" l="l" r="r" t="t"/>
              <a:pathLst>
                <a:path extrusionOk="0" h="538336" w="51019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rgbClr val="FAD2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sp>
          <p:nvSpPr>
            <p:cNvPr id="225" name="Google Shape;225;p10"/>
            <p:cNvSpPr/>
            <p:nvPr/>
          </p:nvSpPr>
          <p:spPr>
            <a:xfrm>
              <a:off x="10528695" y="1"/>
              <a:ext cx="554074" cy="282754"/>
            </a:xfrm>
            <a:custGeom>
              <a:rect b="b" l="l" r="r" t="t"/>
              <a:pathLst>
                <a:path extrusionOk="0" h="157771" w="309162">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rgbClr val="B168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sp>
          <p:nvSpPr>
            <p:cNvPr id="226" name="Google Shape;226;p10"/>
            <p:cNvSpPr/>
            <p:nvPr/>
          </p:nvSpPr>
          <p:spPr>
            <a:xfrm>
              <a:off x="504140" y="1132500"/>
              <a:ext cx="84680" cy="8468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7" name="Google Shape;227;p10"/>
            <p:cNvSpPr/>
            <p:nvPr/>
          </p:nvSpPr>
          <p:spPr>
            <a:xfrm>
              <a:off x="12051348" y="5576515"/>
              <a:ext cx="137603" cy="210490"/>
            </a:xfrm>
            <a:custGeom>
              <a:rect b="b" l="l" r="r" t="t"/>
              <a:pathLst>
                <a:path extrusionOk="0" h="210490" w="137603">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rgbClr val="F3A7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grpSp>
      <p:sp>
        <p:nvSpPr>
          <p:cNvPr id="228" name="Google Shape;228;p10"/>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29" name="Google Shape;229;p10"/>
          <p:cNvPicPr preferRelativeResize="0"/>
          <p:nvPr>
            <p:ph idx="1" type="body"/>
          </p:nvPr>
        </p:nvPicPr>
        <p:blipFill rotWithShape="1">
          <a:blip r:embed="rId3">
            <a:alphaModFix/>
          </a:blip>
          <a:srcRect b="0" l="0" r="0" t="2598"/>
          <a:stretch/>
        </p:blipFill>
        <p:spPr>
          <a:xfrm>
            <a:off x="-1" y="10"/>
            <a:ext cx="12192001" cy="68579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1"/>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400"/>
              <a:buFont typeface="Gill Sans"/>
              <a:buNone/>
            </a:pPr>
            <a:r>
              <a:rPr lang="en-IN"/>
              <a:t>Technologies and Models Used:</a:t>
            </a:r>
            <a:endParaRPr/>
          </a:p>
        </p:txBody>
      </p:sp>
      <p:sp>
        <p:nvSpPr>
          <p:cNvPr id="235" name="Google Shape;235;p11"/>
          <p:cNvSpPr txBox="1"/>
          <p:nvPr>
            <p:ph idx="1" type="body"/>
          </p:nvPr>
        </p:nvSpPr>
        <p:spPr>
          <a:xfrm>
            <a:off x="777240" y="1825625"/>
            <a:ext cx="1065911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800"/>
              <a:buChar char="•"/>
            </a:pPr>
            <a:r>
              <a:rPr b="1" lang="en-IN" sz="2800"/>
              <a:t>Metrics:</a:t>
            </a:r>
            <a:br>
              <a:rPr b="1" lang="en-IN" sz="2800"/>
            </a:br>
            <a:r>
              <a:rPr b="1" lang="en-IN" sz="2800"/>
              <a:t>Intersection over Union (IoU)</a:t>
            </a:r>
            <a:r>
              <a:rPr lang="en-IN" sz="2800"/>
              <a:t>: </a:t>
            </a:r>
            <a:br>
              <a:rPr lang="en-IN"/>
            </a:br>
            <a:r>
              <a:rPr lang="en-IN"/>
              <a:t>IoU is a common metric for evaluating the performance of object detection models which is used to measure the overlap between two bounding boxes. In the absence of ground truth, IoU is calculated between the model's predicted bounding boxes to evaluate their overlap and consistency. </a:t>
            </a:r>
            <a:br>
              <a:rPr lang="en-IN"/>
            </a:br>
            <a:br>
              <a:rPr lang="en-IN"/>
            </a:br>
            <a:r>
              <a:rPr b="1" lang="en-IN" sz="2800"/>
              <a:t>Frequency of Anomalies detected: </a:t>
            </a:r>
            <a:r>
              <a:rPr lang="en-IN"/>
              <a:t>Visualize the number of images flagged as anomalies versus non-anomalies.</a:t>
            </a:r>
            <a:br>
              <a:rPr lang="en-IN" sz="2400"/>
            </a:br>
            <a:br>
              <a:rPr b="1" lang="en-IN" sz="2800"/>
            </a:br>
            <a:r>
              <a:rPr b="1" lang="en-IN" sz="2800"/>
              <a:t>Confidence Scores distribution: </a:t>
            </a:r>
            <a:r>
              <a:rPr lang="en-IN"/>
              <a:t>Plot the distribution of confidence scores for all the detections across images.</a:t>
            </a:r>
            <a:br>
              <a:rPr lang="en-IN"/>
            </a:br>
            <a:br>
              <a:rPr lang="en-IN"/>
            </a:br>
            <a:endParaRPr/>
          </a:p>
          <a:p>
            <a:pPr indent="-101600" lvl="0" marL="228600" rtl="0" algn="l">
              <a:lnSpc>
                <a:spcPct val="90000"/>
              </a:lnSpc>
              <a:spcBef>
                <a:spcPts val="1000"/>
              </a:spcBef>
              <a:spcAft>
                <a:spcPts val="0"/>
              </a:spcAft>
              <a:buSzPts val="20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2"/>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Calibri"/>
              <a:buNone/>
            </a:pPr>
            <a:r>
              <a:rPr b="1" lang="en-IN" sz="3200">
                <a:latin typeface="Calibri"/>
                <a:ea typeface="Calibri"/>
                <a:cs typeface="Calibri"/>
                <a:sym typeface="Calibri"/>
              </a:rPr>
              <a:t>Proportion of Anomalies Vs Non-Anomalies:</a:t>
            </a:r>
            <a:endParaRPr b="1"/>
          </a:p>
        </p:txBody>
      </p:sp>
      <p:pic>
        <p:nvPicPr>
          <p:cNvPr id="241" name="Google Shape;241;p12"/>
          <p:cNvPicPr preferRelativeResize="0"/>
          <p:nvPr/>
        </p:nvPicPr>
        <p:blipFill rotWithShape="1">
          <a:blip r:embed="rId3">
            <a:alphaModFix/>
          </a:blip>
          <a:srcRect b="0" l="0" r="0" t="0"/>
          <a:stretch/>
        </p:blipFill>
        <p:spPr>
          <a:xfrm>
            <a:off x="939541" y="1454021"/>
            <a:ext cx="4851919" cy="5181600"/>
          </a:xfrm>
          <a:prstGeom prst="rect">
            <a:avLst/>
          </a:prstGeom>
          <a:noFill/>
          <a:ln>
            <a:noFill/>
          </a:ln>
        </p:spPr>
      </p:pic>
      <p:pic>
        <p:nvPicPr>
          <p:cNvPr id="242" name="Google Shape;242;p12"/>
          <p:cNvPicPr preferRelativeResize="0"/>
          <p:nvPr/>
        </p:nvPicPr>
        <p:blipFill rotWithShape="1">
          <a:blip r:embed="rId4">
            <a:alphaModFix/>
          </a:blip>
          <a:srcRect b="0" l="0" r="0" t="0"/>
          <a:stretch/>
        </p:blipFill>
        <p:spPr>
          <a:xfrm>
            <a:off x="5953761" y="1454021"/>
            <a:ext cx="6238239" cy="50388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3"/>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Calibri"/>
              <a:buNone/>
            </a:pPr>
            <a:r>
              <a:rPr b="1" lang="en-IN" sz="3200">
                <a:latin typeface="Calibri"/>
                <a:ea typeface="Calibri"/>
                <a:cs typeface="Calibri"/>
                <a:sym typeface="Calibri"/>
              </a:rPr>
              <a:t>Confidence score distribution:</a:t>
            </a:r>
            <a:endParaRPr b="1"/>
          </a:p>
        </p:txBody>
      </p:sp>
      <p:pic>
        <p:nvPicPr>
          <p:cNvPr descr="A graph with red and blue lines&#10;&#10;Description automatically generated" id="248" name="Google Shape;248;p13"/>
          <p:cNvPicPr preferRelativeResize="0"/>
          <p:nvPr>
            <p:ph idx="1" type="body"/>
          </p:nvPr>
        </p:nvPicPr>
        <p:blipFill rotWithShape="1">
          <a:blip r:embed="rId3">
            <a:alphaModFix/>
          </a:blip>
          <a:srcRect b="0" l="0" r="0" t="5063"/>
          <a:stretch/>
        </p:blipFill>
        <p:spPr>
          <a:xfrm>
            <a:off x="952500" y="1364975"/>
            <a:ext cx="9486900" cy="3588026"/>
          </a:xfrm>
          <a:prstGeom prst="rect">
            <a:avLst/>
          </a:prstGeom>
          <a:noFill/>
          <a:ln>
            <a:noFill/>
          </a:ln>
        </p:spPr>
      </p:pic>
      <p:sp>
        <p:nvSpPr>
          <p:cNvPr id="249" name="Google Shape;249;p13"/>
          <p:cNvSpPr txBox="1"/>
          <p:nvPr/>
        </p:nvSpPr>
        <p:spPr>
          <a:xfrm>
            <a:off x="952500" y="5200650"/>
            <a:ext cx="94869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800" u="none" cap="none" strike="noStrike">
                <a:solidFill>
                  <a:schemeClr val="dk1"/>
                </a:solidFill>
                <a:latin typeface="Calibri"/>
                <a:ea typeface="Calibri"/>
                <a:cs typeface="Calibri"/>
                <a:sym typeface="Calibri"/>
              </a:rPr>
              <a:t>Inference:</a:t>
            </a:r>
            <a:r>
              <a:rPr b="0" i="0" lang="en-IN" sz="1800" u="none" cap="none" strike="noStrike">
                <a:solidFill>
                  <a:schemeClr val="dk1"/>
                </a:solidFill>
                <a:latin typeface="Calibri"/>
                <a:ea typeface="Calibri"/>
                <a:cs typeface="Calibri"/>
                <a:sym typeface="Calibri"/>
              </a:rPr>
              <a:t> The confidence score distribution shows that the YOLOv8 model is highly reliable in identifying non-anomalous instances, with scores clustering near 1.0. Anomalous instances display a broader range of confidence scores, indicating variability in detection certainty. This demonstrates the model's ability to effectively distinguish between normal and abnormal cases.</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4"/>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Calibri"/>
              <a:buNone/>
            </a:pPr>
            <a:r>
              <a:rPr b="1" lang="en-IN" sz="3200">
                <a:latin typeface="Calibri"/>
                <a:ea typeface="Calibri"/>
                <a:cs typeface="Calibri"/>
                <a:sym typeface="Calibri"/>
              </a:rPr>
              <a:t>IoU(Intersection over Union): </a:t>
            </a:r>
            <a:endParaRPr sz="3200"/>
          </a:p>
        </p:txBody>
      </p:sp>
      <p:pic>
        <p:nvPicPr>
          <p:cNvPr id="255" name="Google Shape;255;p14"/>
          <p:cNvPicPr preferRelativeResize="0"/>
          <p:nvPr>
            <p:ph idx="1" type="body"/>
          </p:nvPr>
        </p:nvPicPr>
        <p:blipFill rotWithShape="1">
          <a:blip r:embed="rId3">
            <a:alphaModFix/>
          </a:blip>
          <a:srcRect b="0" l="0" r="0" t="0"/>
          <a:stretch/>
        </p:blipFill>
        <p:spPr>
          <a:xfrm>
            <a:off x="928324" y="1465836"/>
            <a:ext cx="10486436" cy="4486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5"/>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400"/>
              <a:buFont typeface="Calibri"/>
              <a:buNone/>
            </a:pPr>
            <a:r>
              <a:rPr lang="en-IN">
                <a:latin typeface="Calibri"/>
                <a:ea typeface="Calibri"/>
                <a:cs typeface="Calibri"/>
                <a:sym typeface="Calibri"/>
              </a:rPr>
              <a:t>Conclusion:</a:t>
            </a:r>
            <a:endParaRPr/>
          </a:p>
        </p:txBody>
      </p:sp>
      <p:sp>
        <p:nvSpPr>
          <p:cNvPr id="261" name="Google Shape;261;p15"/>
          <p:cNvSpPr txBox="1"/>
          <p:nvPr>
            <p:ph idx="1" type="body"/>
          </p:nvPr>
        </p:nvSpPr>
        <p:spPr>
          <a:xfrm>
            <a:off x="777240" y="1825625"/>
            <a:ext cx="1065911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SzPts val="2800"/>
              <a:buFont typeface="Arial"/>
              <a:buChar char="•"/>
            </a:pPr>
            <a:r>
              <a:rPr lang="en-IN" sz="2800"/>
              <a:t>Developed a real-time object and anomaly detection system for autonomous vehicles using YOLOv5 and YOLOv8.</a:t>
            </a:r>
            <a:endParaRPr/>
          </a:p>
          <a:p>
            <a:pPr indent="-228600" lvl="0" marL="228600" rtl="0" algn="l">
              <a:lnSpc>
                <a:spcPct val="90000"/>
              </a:lnSpc>
              <a:spcBef>
                <a:spcPts val="1000"/>
              </a:spcBef>
              <a:spcAft>
                <a:spcPts val="0"/>
              </a:spcAft>
              <a:buSzPts val="2800"/>
              <a:buFont typeface="Arial"/>
              <a:buChar char="•"/>
            </a:pPr>
            <a:r>
              <a:rPr lang="en-IN" sz="2800"/>
              <a:t>Achieved reliable object detection and anomaly classification with high confidence scores and bounding box alignment.</a:t>
            </a:r>
            <a:endParaRPr/>
          </a:p>
          <a:p>
            <a:pPr indent="-228600" lvl="0" marL="228600" rtl="0" algn="l">
              <a:lnSpc>
                <a:spcPct val="90000"/>
              </a:lnSpc>
              <a:spcBef>
                <a:spcPts val="1000"/>
              </a:spcBef>
              <a:spcAft>
                <a:spcPts val="0"/>
              </a:spcAft>
              <a:buSzPts val="2800"/>
              <a:buFont typeface="Arial"/>
              <a:buChar char="•"/>
            </a:pPr>
            <a:r>
              <a:rPr lang="en-IN" sz="2800"/>
              <a:t>Evaluated performance using confidence score distribution and IoU metrics in the absence of ground truth data.</a:t>
            </a:r>
            <a:endParaRPr/>
          </a:p>
          <a:p>
            <a:pPr indent="-228600" lvl="0" marL="228600" rtl="0" algn="l">
              <a:lnSpc>
                <a:spcPct val="90000"/>
              </a:lnSpc>
              <a:spcBef>
                <a:spcPts val="1000"/>
              </a:spcBef>
              <a:spcAft>
                <a:spcPts val="0"/>
              </a:spcAft>
              <a:buSzPts val="2800"/>
              <a:buFont typeface="Arial"/>
              <a:buChar char="•"/>
            </a:pPr>
            <a:r>
              <a:rPr lang="en-IN" sz="2800"/>
              <a:t>Gained expertise in handling large datasets, model implementation, and visualization.</a:t>
            </a:r>
            <a:endParaRPr/>
          </a:p>
          <a:p>
            <a:pPr indent="-228600" lvl="0" marL="228600" rtl="0" algn="l">
              <a:lnSpc>
                <a:spcPct val="90000"/>
              </a:lnSpc>
              <a:spcBef>
                <a:spcPts val="1000"/>
              </a:spcBef>
              <a:spcAft>
                <a:spcPts val="0"/>
              </a:spcAft>
              <a:buSzPts val="2800"/>
              <a:buFont typeface="Arial"/>
              <a:buChar char="•"/>
            </a:pPr>
            <a:r>
              <a:rPr lang="en-IN" sz="2800"/>
              <a:t>Future enhancement includes incorporating 3D models and tracking algorithms for improved system performance.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6"/>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400"/>
              <a:buFont typeface="Gill Sans"/>
              <a:buNone/>
            </a:pPr>
            <a:r>
              <a:rPr lang="en-IN"/>
              <a:t>Challenges and Limitations:</a:t>
            </a:r>
            <a:endParaRPr/>
          </a:p>
        </p:txBody>
      </p:sp>
      <p:sp>
        <p:nvSpPr>
          <p:cNvPr id="267" name="Google Shape;267;p16"/>
          <p:cNvSpPr txBox="1"/>
          <p:nvPr>
            <p:ph idx="1" type="body"/>
          </p:nvPr>
        </p:nvSpPr>
        <p:spPr>
          <a:xfrm>
            <a:off x="777240" y="1825625"/>
            <a:ext cx="1065911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Font typeface="Arial"/>
              <a:buChar char="•"/>
            </a:pPr>
            <a:r>
              <a:rPr lang="en-IN" sz="2800"/>
              <a:t>Processing large TFRecord files with multiple high resolution images requires significant computational resources, especially processing data on pre-trained models like YOLOv8.</a:t>
            </a:r>
            <a:br>
              <a:rPr lang="en-IN" sz="2800"/>
            </a:br>
            <a:endParaRPr sz="2800"/>
          </a:p>
          <a:p>
            <a:pPr indent="-228600" lvl="0" marL="228600" rtl="0" algn="l">
              <a:lnSpc>
                <a:spcPct val="90000"/>
              </a:lnSpc>
              <a:spcBef>
                <a:spcPts val="0"/>
              </a:spcBef>
              <a:spcAft>
                <a:spcPts val="0"/>
              </a:spcAft>
              <a:buSzPts val="2800"/>
              <a:buFont typeface="Arial"/>
              <a:buChar char="•"/>
            </a:pPr>
            <a:r>
              <a:rPr lang="en-IN" sz="2800"/>
              <a:t>Lack of </a:t>
            </a:r>
            <a:r>
              <a:rPr b="1" lang="en-IN" sz="2800"/>
              <a:t>ground truth data</a:t>
            </a:r>
            <a:r>
              <a:rPr lang="en-IN" sz="2800"/>
              <a:t> for validation.</a:t>
            </a:r>
            <a:br>
              <a:rPr lang="en-IN" sz="2800"/>
            </a:br>
            <a:endParaRPr/>
          </a:p>
          <a:p>
            <a:pPr indent="-228600" lvl="0" marL="228600" rtl="0" algn="l">
              <a:lnSpc>
                <a:spcPct val="90000"/>
              </a:lnSpc>
              <a:spcBef>
                <a:spcPts val="1000"/>
              </a:spcBef>
              <a:spcAft>
                <a:spcPts val="0"/>
              </a:spcAft>
              <a:buSzPts val="2800"/>
              <a:buFont typeface="Arial"/>
              <a:buChar char="•"/>
            </a:pPr>
            <a:r>
              <a:rPr b="1" lang="en-IN" sz="2800"/>
              <a:t>Anomaly detection challenges</a:t>
            </a:r>
            <a:r>
              <a:rPr lang="en-IN" sz="2800"/>
              <a:t> (e.g., defining clear thresholds).</a:t>
            </a:r>
            <a:br>
              <a:rPr lang="en-IN" sz="2800"/>
            </a:br>
            <a:endParaRPr/>
          </a:p>
          <a:p>
            <a:pPr indent="-228600" lvl="0" marL="228600" rtl="0" algn="l">
              <a:lnSpc>
                <a:spcPct val="90000"/>
              </a:lnSpc>
              <a:spcBef>
                <a:spcPts val="1000"/>
              </a:spcBef>
              <a:spcAft>
                <a:spcPts val="0"/>
              </a:spcAft>
              <a:buSzPts val="2800"/>
              <a:buFont typeface="Arial"/>
              <a:buChar char="•"/>
            </a:pPr>
            <a:r>
              <a:rPr b="1" lang="en-IN" sz="2800"/>
              <a:t>Model consistency</a:t>
            </a:r>
            <a:r>
              <a:rPr lang="en-IN" sz="2800"/>
              <a:t> when comparing predicted boxes without ground truth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7"/>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400"/>
              <a:buFont typeface="Gill Sans"/>
              <a:buNone/>
            </a:pPr>
            <a:r>
              <a:rPr lang="en-IN"/>
              <a:t>References</a:t>
            </a:r>
            <a:endParaRPr/>
          </a:p>
        </p:txBody>
      </p:sp>
      <p:sp>
        <p:nvSpPr>
          <p:cNvPr id="273" name="Google Shape;273;p17"/>
          <p:cNvSpPr txBox="1"/>
          <p:nvPr>
            <p:ph idx="1" type="body"/>
          </p:nvPr>
        </p:nvSpPr>
        <p:spPr>
          <a:xfrm>
            <a:off x="777240" y="1825625"/>
            <a:ext cx="1065911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400"/>
              <a:buChar char="•"/>
            </a:pPr>
            <a:r>
              <a:rPr lang="en-IN" sz="1400">
                <a:solidFill>
                  <a:srgbClr val="000000"/>
                </a:solidFill>
              </a:rPr>
              <a:t>[1] Li, X., et al. (2024). "YOLO-Vehicle-Pro: A Cloud-Edge Collaborative Framework for Object Detection in Autonomous Driving under Adverse Weather Conditions." arXiv preprint. </a:t>
            </a:r>
            <a:r>
              <a:rPr lang="en-IN" sz="1400" u="sng">
                <a:solidFill>
                  <a:srgbClr val="0000FF"/>
                </a:solidFill>
                <a:hlinkClick r:id="rId3">
                  <a:extLst>
                    <a:ext uri="{A12FA001-AC4F-418D-AE19-62706E023703}">
                      <ahyp:hlinkClr val="tx"/>
                    </a:ext>
                  </a:extLst>
                </a:hlinkClick>
              </a:rPr>
              <a:t>Link to</a:t>
            </a:r>
            <a:r>
              <a:rPr lang="en-IN" sz="1400" u="sng">
                <a:solidFill>
                  <a:srgbClr val="000000"/>
                </a:solidFill>
                <a:hlinkClick r:id="rId4">
                  <a:extLst>
                    <a:ext uri="{A12FA001-AC4F-418D-AE19-62706E023703}">
                      <ahyp:hlinkClr val="tx"/>
                    </a:ext>
                  </a:extLst>
                </a:hlinkClick>
              </a:rPr>
              <a:t> </a:t>
            </a:r>
            <a:r>
              <a:rPr lang="en-IN" sz="1400" u="sng">
                <a:solidFill>
                  <a:srgbClr val="0000FF"/>
                </a:solidFill>
                <a:hlinkClick r:id="rId5">
                  <a:extLst>
                    <a:ext uri="{A12FA001-AC4F-418D-AE19-62706E023703}">
                      <ahyp:hlinkClr val="tx"/>
                    </a:ext>
                  </a:extLst>
                </a:hlinkClick>
              </a:rPr>
              <a:t>paper</a:t>
            </a:r>
            <a:endParaRPr sz="1400">
              <a:solidFill>
                <a:srgbClr val="0000FF"/>
              </a:solidFill>
            </a:endParaRPr>
          </a:p>
          <a:p>
            <a:pPr indent="-228600" lvl="0" marL="228600" rtl="0" algn="l">
              <a:lnSpc>
                <a:spcPct val="90000"/>
              </a:lnSpc>
              <a:spcBef>
                <a:spcPts val="1000"/>
              </a:spcBef>
              <a:spcAft>
                <a:spcPts val="0"/>
              </a:spcAft>
              <a:buSzPts val="1400"/>
              <a:buChar char="•"/>
            </a:pPr>
            <a:r>
              <a:rPr lang="en-IN" sz="1400">
                <a:solidFill>
                  <a:srgbClr val="000000"/>
                </a:solidFill>
              </a:rPr>
              <a:t>[2] IEEE. (2023). "Autonomous Vehicle: Obstacle Avoidance and Classification with YOLO." IEEE Conference Publication. </a:t>
            </a:r>
            <a:r>
              <a:rPr lang="en-IN" sz="1400" u="sng">
                <a:solidFill>
                  <a:srgbClr val="0000FF"/>
                </a:solidFill>
                <a:hlinkClick r:id="rId6">
                  <a:extLst>
                    <a:ext uri="{A12FA001-AC4F-418D-AE19-62706E023703}">
                      <ahyp:hlinkClr val="tx"/>
                    </a:ext>
                  </a:extLst>
                </a:hlinkClick>
              </a:rPr>
              <a:t>Link to paper</a:t>
            </a:r>
            <a:endParaRPr sz="1400">
              <a:solidFill>
                <a:srgbClr val="0000FF"/>
              </a:solidFill>
            </a:endParaRPr>
          </a:p>
          <a:p>
            <a:pPr indent="-228600" lvl="0" marL="228600" rtl="0" algn="l">
              <a:lnSpc>
                <a:spcPct val="90000"/>
              </a:lnSpc>
              <a:spcBef>
                <a:spcPts val="1000"/>
              </a:spcBef>
              <a:spcAft>
                <a:spcPts val="0"/>
              </a:spcAft>
              <a:buSzPts val="1400"/>
              <a:buChar char="•"/>
            </a:pPr>
            <a:r>
              <a:rPr lang="en-IN" sz="1400">
                <a:solidFill>
                  <a:srgbClr val="000000"/>
                </a:solidFill>
              </a:rPr>
              <a:t>[3] Hossain, M. S., Sohel, F., Shiratuddin, M. F., &amp; Laga, H. (2019). A comprehensive survey of deep learning for image captioning. MDPI. </a:t>
            </a:r>
            <a:r>
              <a:rPr lang="en-IN" sz="1400" u="sng">
                <a:solidFill>
                  <a:srgbClr val="0000FF"/>
                </a:solidFill>
                <a:hlinkClick r:id="rId7">
                  <a:extLst>
                    <a:ext uri="{A12FA001-AC4F-418D-AE19-62706E023703}">
                      <ahyp:hlinkClr val="tx"/>
                    </a:ext>
                  </a:extLst>
                </a:hlinkClick>
              </a:rPr>
              <a:t>Link to paper</a:t>
            </a:r>
            <a:endParaRPr sz="1400">
              <a:solidFill>
                <a:srgbClr val="0000FF"/>
              </a:solidFill>
            </a:endParaRPr>
          </a:p>
          <a:p>
            <a:pPr indent="-228600" lvl="0" marL="228600" rtl="0" algn="l">
              <a:lnSpc>
                <a:spcPct val="90000"/>
              </a:lnSpc>
              <a:spcBef>
                <a:spcPts val="1000"/>
              </a:spcBef>
              <a:spcAft>
                <a:spcPts val="0"/>
              </a:spcAft>
              <a:buSzPts val="1400"/>
              <a:buChar char="•"/>
            </a:pPr>
            <a:r>
              <a:rPr lang="en-IN" sz="1400">
                <a:solidFill>
                  <a:srgbClr val="000000"/>
                </a:solidFill>
              </a:rPr>
              <a:t>[4] W. E. Villegas, S. Sánchez-Viteri and S. Luján-Mora (2024) "Real-Time Recognition and Tracking in Urban Spaces Through Deep Learning: A Case Study," in IEEE Access, vol. 12, pp. 95599-95612 </a:t>
            </a:r>
            <a:r>
              <a:rPr lang="en-IN" sz="1400" u="sng">
                <a:solidFill>
                  <a:srgbClr val="0000FF"/>
                </a:solidFill>
                <a:hlinkClick r:id="rId8">
                  <a:extLst>
                    <a:ext uri="{A12FA001-AC4F-418D-AE19-62706E023703}">
                      <ahyp:hlinkClr val="tx"/>
                    </a:ext>
                  </a:extLst>
                </a:hlinkClick>
              </a:rPr>
              <a:t>Link to paper</a:t>
            </a:r>
            <a:endParaRPr sz="1400">
              <a:solidFill>
                <a:srgbClr val="0000FF"/>
              </a:solidFill>
            </a:endParaRPr>
          </a:p>
          <a:p>
            <a:pPr indent="-228600" lvl="0" marL="228600" rtl="0" algn="l">
              <a:lnSpc>
                <a:spcPct val="90000"/>
              </a:lnSpc>
              <a:spcBef>
                <a:spcPts val="1000"/>
              </a:spcBef>
              <a:spcAft>
                <a:spcPts val="0"/>
              </a:spcAft>
              <a:buSzPts val="1400"/>
              <a:buChar char="•"/>
            </a:pPr>
            <a:r>
              <a:rPr lang="en-IN" sz="1400">
                <a:solidFill>
                  <a:srgbClr val="000000"/>
                </a:solidFill>
              </a:rPr>
              <a:t>[5] Khan, S., Rahman, A. U., Jan, B., Farman, H., Muhammad, K., Anwar, H., &amp; Sangaiah, A. K. (2022). “Comparing YOLOv3, YOLOv4 and YOLOv5 for Autonomous Landing Spot Detection in Faulty UAVs”. Sensors, 22(2), 464.</a:t>
            </a:r>
            <a:r>
              <a:rPr lang="en-IN" sz="1400" u="sng">
                <a:solidFill>
                  <a:srgbClr val="000000"/>
                </a:solidFill>
                <a:hlinkClick r:id="rId9">
                  <a:extLst>
                    <a:ext uri="{A12FA001-AC4F-418D-AE19-62706E023703}">
                      <ahyp:hlinkClr val="tx"/>
                    </a:ext>
                  </a:extLst>
                </a:hlinkClick>
              </a:rPr>
              <a:t> </a:t>
            </a:r>
            <a:r>
              <a:rPr lang="en-IN" sz="1400" u="sng">
                <a:solidFill>
                  <a:srgbClr val="0000FF"/>
                </a:solidFill>
                <a:hlinkClick r:id="rId10">
                  <a:extLst>
                    <a:ext uri="{A12FA001-AC4F-418D-AE19-62706E023703}">
                      <ahyp:hlinkClr val="tx"/>
                    </a:ext>
                  </a:extLst>
                </a:hlinkClick>
              </a:rPr>
              <a:t>Link to paper</a:t>
            </a:r>
            <a:endParaRPr sz="1400">
              <a:solidFill>
                <a:srgbClr val="0000FF"/>
              </a:solidFill>
            </a:endParaRPr>
          </a:p>
          <a:p>
            <a:pPr indent="-228600" lvl="0" marL="228600" rtl="0" algn="l">
              <a:lnSpc>
                <a:spcPct val="90000"/>
              </a:lnSpc>
              <a:spcBef>
                <a:spcPts val="1000"/>
              </a:spcBef>
              <a:spcAft>
                <a:spcPts val="0"/>
              </a:spcAft>
              <a:buSzPts val="1400"/>
              <a:buChar char="•"/>
            </a:pPr>
            <a:r>
              <a:rPr lang="en-IN" sz="1400">
                <a:solidFill>
                  <a:srgbClr val="000000"/>
                </a:solidFill>
              </a:rPr>
              <a:t>[6] Mittal, U., Chawla, P. &amp; Tiwari, R. (2023). “EnsembleNet: a hybrid approach for vehicle detection and estimation of traffic density based on faster R-CNN and YOLO models” Neural Comput &amp; Applic 35, 4755–4774 </a:t>
            </a:r>
            <a:r>
              <a:rPr lang="en-IN" sz="1400" u="sng">
                <a:solidFill>
                  <a:srgbClr val="0000FF"/>
                </a:solidFill>
                <a:hlinkClick r:id="rId11">
                  <a:extLst>
                    <a:ext uri="{A12FA001-AC4F-418D-AE19-62706E023703}">
                      <ahyp:hlinkClr val="tx"/>
                    </a:ext>
                  </a:extLst>
                </a:hlinkClick>
              </a:rPr>
              <a:t>Link to paper</a:t>
            </a:r>
            <a:endParaRPr sz="1400">
              <a:solidFill>
                <a:srgbClr val="0000FF"/>
              </a:solidFill>
            </a:endParaRPr>
          </a:p>
          <a:p>
            <a:pPr indent="-228600" lvl="0" marL="228600" rtl="0" algn="l">
              <a:lnSpc>
                <a:spcPct val="90000"/>
              </a:lnSpc>
              <a:spcBef>
                <a:spcPts val="1000"/>
              </a:spcBef>
              <a:spcAft>
                <a:spcPts val="0"/>
              </a:spcAft>
              <a:buSzPts val="1400"/>
              <a:buChar char="•"/>
            </a:pPr>
            <a:r>
              <a:rPr lang="en-IN" sz="1400">
                <a:solidFill>
                  <a:srgbClr val="000000"/>
                </a:solidFill>
              </a:rPr>
              <a:t>[7] Wang, J., &amp; Chen, Y. (2021). "Multi-Sensor Fusion with YOLO for Enhanced Detection in Autonomous Vehicles." Sensors, vol. 21, no. 10, pp. 3396. </a:t>
            </a:r>
            <a:r>
              <a:rPr lang="en-IN" sz="1400" u="sng">
                <a:solidFill>
                  <a:srgbClr val="0000FF"/>
                </a:solidFill>
                <a:hlinkClick r:id="rId12">
                  <a:extLst>
                    <a:ext uri="{A12FA001-AC4F-418D-AE19-62706E023703}">
                      <ahyp:hlinkClr val="tx"/>
                    </a:ext>
                  </a:extLst>
                </a:hlinkClick>
              </a:rPr>
              <a:t>Link to paper</a:t>
            </a:r>
            <a:endParaRPr sz="1400">
              <a:solidFill>
                <a:srgbClr val="0000FF"/>
              </a:solidFill>
            </a:endParaRPr>
          </a:p>
          <a:p>
            <a:pPr indent="-228600" lvl="0" marL="228600" rtl="0" algn="l">
              <a:lnSpc>
                <a:spcPct val="90000"/>
              </a:lnSpc>
              <a:spcBef>
                <a:spcPts val="1000"/>
              </a:spcBef>
              <a:spcAft>
                <a:spcPts val="0"/>
              </a:spcAft>
              <a:buSzPts val="1400"/>
              <a:buChar char="•"/>
            </a:pPr>
            <a:r>
              <a:rPr lang="en-IN" sz="1400">
                <a:solidFill>
                  <a:srgbClr val="000000"/>
                </a:solidFill>
              </a:rPr>
              <a:t>[8] Y. Hui, J. Wang and B. Li (2024) "WSA-YOLO: Weak-Supervised and Adaptive Object Detection in the Low-Light Environment for YOLOV7," in IEEE Transactions on Instrumentation and Measurement, vol. 73, pp. 1-12, Art no. 2507012 </a:t>
            </a:r>
            <a:r>
              <a:rPr lang="en-IN" sz="1400" u="sng">
                <a:solidFill>
                  <a:srgbClr val="0000FF"/>
                </a:solidFill>
                <a:hlinkClick r:id="rId13">
                  <a:extLst>
                    <a:ext uri="{A12FA001-AC4F-418D-AE19-62706E023703}">
                      <ahyp:hlinkClr val="tx"/>
                    </a:ext>
                  </a:extLst>
                </a:hlinkClick>
              </a:rPr>
              <a:t>Link to paper</a:t>
            </a:r>
            <a:endParaRPr sz="1400">
              <a:solidFill>
                <a:srgbClr val="0000FF"/>
              </a:solidFill>
            </a:endParaRPr>
          </a:p>
          <a:p>
            <a:pPr indent="-228600" lvl="0" marL="228600" rtl="0" algn="l">
              <a:lnSpc>
                <a:spcPct val="90000"/>
              </a:lnSpc>
              <a:spcBef>
                <a:spcPts val="1000"/>
              </a:spcBef>
              <a:spcAft>
                <a:spcPts val="0"/>
              </a:spcAft>
              <a:buSzPts val="1400"/>
              <a:buChar char="•"/>
            </a:pPr>
            <a:r>
              <a:rPr lang="en-IN" sz="1400">
                <a:solidFill>
                  <a:srgbClr val="000000"/>
                </a:solidFill>
              </a:rPr>
              <a:t>[9] P. Wang, Y. Yin, S. Fu, B. Liu, F. Yang and X. Wang (2023) "YOLOv5s-FBG: A Small Object Detection Method in Complex Road Background," 2023 International Conference on Blockchain Technology and Applications (ICBTA), Beijing, China, pp. 52-59 </a:t>
            </a:r>
            <a:r>
              <a:rPr lang="en-IN" sz="1400" u="sng">
                <a:solidFill>
                  <a:srgbClr val="0000FF"/>
                </a:solidFill>
                <a:hlinkClick r:id="rId14">
                  <a:extLst>
                    <a:ext uri="{A12FA001-AC4F-418D-AE19-62706E023703}">
                      <ahyp:hlinkClr val="tx"/>
                    </a:ext>
                  </a:extLst>
                </a:hlinkClick>
              </a:rPr>
              <a:t>Link to paper</a:t>
            </a:r>
            <a:endParaRPr sz="1400">
              <a:solidFill>
                <a:srgbClr val="0000FF"/>
              </a:solidFill>
            </a:endParaRPr>
          </a:p>
          <a:p>
            <a:pPr indent="-228600" lvl="0" marL="228600" rtl="0" algn="l">
              <a:lnSpc>
                <a:spcPct val="90000"/>
              </a:lnSpc>
              <a:spcBef>
                <a:spcPts val="1000"/>
              </a:spcBef>
              <a:spcAft>
                <a:spcPts val="0"/>
              </a:spcAft>
              <a:buSzPts val="1400"/>
              <a:buChar char="•"/>
            </a:pPr>
            <a:r>
              <a:rPr lang="en-IN" sz="1400">
                <a:solidFill>
                  <a:srgbClr val="000000"/>
                </a:solidFill>
              </a:rPr>
              <a:t>[10] Y. Cai et al. (2021) "YOLOv4-5D: An Effective and Efficient Object Detector for Autonomous Driving," in IEEE Transactions on Instrumentation and Measurement, vol. 70, pp. 1-13, Art no. 4503613. </a:t>
            </a:r>
            <a:r>
              <a:rPr lang="en-IN" sz="1400" u="sng">
                <a:solidFill>
                  <a:srgbClr val="0000FF"/>
                </a:solidFill>
                <a:hlinkClick r:id="rId15">
                  <a:extLst>
                    <a:ext uri="{A12FA001-AC4F-418D-AE19-62706E023703}">
                      <ahyp:hlinkClr val="tx"/>
                    </a:ext>
                  </a:extLst>
                </a:hlinkClick>
              </a:rPr>
              <a:t>Link to paper</a:t>
            </a:r>
            <a:endParaRPr sz="1400">
              <a:solidFill>
                <a:srgbClr val="00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400"/>
              <a:buFont typeface="Calibri"/>
              <a:buNone/>
            </a:pPr>
            <a:r>
              <a:rPr lang="en-IN">
                <a:latin typeface="Calibri"/>
                <a:ea typeface="Calibri"/>
                <a:cs typeface="Calibri"/>
                <a:sym typeface="Calibri"/>
              </a:rPr>
              <a:t>Project objective and Scope:</a:t>
            </a:r>
            <a:endParaRPr>
              <a:latin typeface="Calibri"/>
              <a:ea typeface="Calibri"/>
              <a:cs typeface="Calibri"/>
              <a:sym typeface="Calibri"/>
            </a:endParaRPr>
          </a:p>
        </p:txBody>
      </p:sp>
      <p:sp>
        <p:nvSpPr>
          <p:cNvPr id="121" name="Google Shape;121;p2"/>
          <p:cNvSpPr txBox="1"/>
          <p:nvPr>
            <p:ph idx="1" type="body"/>
          </p:nvPr>
        </p:nvSpPr>
        <p:spPr>
          <a:xfrm>
            <a:off x="777240" y="1485900"/>
            <a:ext cx="10659110" cy="46910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en-IN" sz="1800"/>
              <a:t>Objective</a:t>
            </a:r>
            <a:r>
              <a:rPr lang="en-IN" sz="1800"/>
              <a:t>: </a:t>
            </a:r>
            <a:br>
              <a:rPr lang="en-IN" sz="1800"/>
            </a:br>
            <a:r>
              <a:rPr lang="en-IN" sz="1800"/>
              <a:t>The main goal of this project is to perform </a:t>
            </a:r>
            <a:r>
              <a:rPr b="1" lang="en-IN" sz="1800"/>
              <a:t>object detection</a:t>
            </a:r>
            <a:r>
              <a:rPr lang="en-IN" sz="1800"/>
              <a:t> and </a:t>
            </a:r>
            <a:r>
              <a:rPr b="1" lang="en-IN" sz="1800"/>
              <a:t>anomaly detection</a:t>
            </a:r>
            <a:r>
              <a:rPr lang="en-IN" sz="1800"/>
              <a:t> using </a:t>
            </a:r>
            <a:r>
              <a:rPr b="1" lang="en-IN" sz="1800"/>
              <a:t>YOLOv5</a:t>
            </a:r>
            <a:r>
              <a:rPr lang="en-IN" sz="1800"/>
              <a:t> and </a:t>
            </a:r>
            <a:r>
              <a:rPr b="1" lang="en-IN" sz="1800"/>
              <a:t>YOLOv8</a:t>
            </a:r>
            <a:r>
              <a:rPr lang="en-IN" sz="1800"/>
              <a:t> on the </a:t>
            </a:r>
            <a:r>
              <a:rPr b="1" lang="en-IN" sz="1800"/>
              <a:t>Waymo Open Dataset</a:t>
            </a:r>
            <a:r>
              <a:rPr lang="en-IN" sz="1800"/>
              <a:t>, identifying and classifying objects in images while flagging anomalies based on detected classes and confidence scores.</a:t>
            </a:r>
            <a:br>
              <a:rPr lang="en-IN" sz="1800"/>
            </a:br>
            <a:endParaRPr sz="1800"/>
          </a:p>
          <a:p>
            <a:pPr indent="0" lvl="0" marL="0" rtl="0" algn="l">
              <a:lnSpc>
                <a:spcPct val="90000"/>
              </a:lnSpc>
              <a:spcBef>
                <a:spcPts val="1000"/>
              </a:spcBef>
              <a:spcAft>
                <a:spcPts val="0"/>
              </a:spcAft>
              <a:buSzPts val="1800"/>
              <a:buNone/>
            </a:pPr>
            <a:r>
              <a:rPr b="1" lang="en-IN" sz="1800"/>
              <a:t>Scope:</a:t>
            </a:r>
            <a:endParaRPr sz="1800"/>
          </a:p>
          <a:p>
            <a:pPr indent="-228600" lvl="0" marL="228600" rtl="0" algn="l">
              <a:lnSpc>
                <a:spcPct val="90000"/>
              </a:lnSpc>
              <a:spcBef>
                <a:spcPts val="1000"/>
              </a:spcBef>
              <a:spcAft>
                <a:spcPts val="0"/>
              </a:spcAft>
              <a:buSzPts val="1800"/>
              <a:buChar char="•"/>
            </a:pPr>
            <a:r>
              <a:rPr lang="en-IN" sz="1800"/>
              <a:t>Efficient data parsing from Waymo Open Dataset.</a:t>
            </a:r>
            <a:endParaRPr/>
          </a:p>
          <a:p>
            <a:pPr indent="-228600" lvl="0" marL="228600" rtl="0" algn="l">
              <a:lnSpc>
                <a:spcPct val="90000"/>
              </a:lnSpc>
              <a:spcBef>
                <a:spcPts val="1000"/>
              </a:spcBef>
              <a:spcAft>
                <a:spcPts val="0"/>
              </a:spcAft>
              <a:buSzPts val="1800"/>
              <a:buFont typeface="Arial"/>
              <a:buChar char="•"/>
            </a:pPr>
            <a:r>
              <a:rPr lang="en-IN" sz="1800"/>
              <a:t>Anomaly detection based on model outputs.</a:t>
            </a:r>
            <a:endParaRPr/>
          </a:p>
          <a:p>
            <a:pPr indent="-228600" lvl="0" marL="228600" rtl="0" algn="l">
              <a:lnSpc>
                <a:spcPct val="90000"/>
              </a:lnSpc>
              <a:spcBef>
                <a:spcPts val="1000"/>
              </a:spcBef>
              <a:spcAft>
                <a:spcPts val="0"/>
              </a:spcAft>
              <a:buSzPts val="1800"/>
              <a:buFont typeface="Arial"/>
              <a:buChar char="•"/>
            </a:pPr>
            <a:r>
              <a:rPr lang="en-IN" sz="1800"/>
              <a:t>Evaluation of model consistency using Intersection over Union (IoU).</a:t>
            </a:r>
            <a:br>
              <a:rPr lang="en-IN" sz="1800"/>
            </a:br>
            <a:endParaRPr sz="1800"/>
          </a:p>
          <a:p>
            <a:pPr indent="0" lvl="0" marL="0" rtl="0" algn="l">
              <a:lnSpc>
                <a:spcPct val="90000"/>
              </a:lnSpc>
              <a:spcBef>
                <a:spcPts val="1000"/>
              </a:spcBef>
              <a:spcAft>
                <a:spcPts val="0"/>
              </a:spcAft>
              <a:buSzPts val="1800"/>
              <a:buNone/>
            </a:pPr>
            <a:r>
              <a:rPr b="1" lang="en-IN" sz="1800"/>
              <a:t>Work split-up:</a:t>
            </a:r>
            <a:endParaRPr/>
          </a:p>
          <a:p>
            <a:pPr indent="-228600" lvl="0" marL="228600" rtl="0" algn="l">
              <a:lnSpc>
                <a:spcPct val="90000"/>
              </a:lnSpc>
              <a:spcBef>
                <a:spcPts val="1000"/>
              </a:spcBef>
              <a:spcAft>
                <a:spcPts val="0"/>
              </a:spcAft>
              <a:buSzPts val="1800"/>
              <a:buChar char="•"/>
            </a:pPr>
            <a:r>
              <a:rPr b="1" lang="en-IN" sz="1800">
                <a:solidFill>
                  <a:srgbClr val="000000"/>
                </a:solidFill>
              </a:rPr>
              <a:t>Revathy Iswarya Sekaran (11625243): </a:t>
            </a:r>
            <a:r>
              <a:rPr lang="en-IN" sz="1800">
                <a:solidFill>
                  <a:srgbClr val="000000"/>
                </a:solidFill>
              </a:rPr>
              <a:t>Data Preprocessing, Model Development, YOLOv8 with Anomaly detection technique, Project Presentation.</a:t>
            </a:r>
            <a:endParaRPr/>
          </a:p>
          <a:p>
            <a:pPr indent="-228600" lvl="0" marL="228600" rtl="0" algn="l">
              <a:lnSpc>
                <a:spcPct val="90000"/>
              </a:lnSpc>
              <a:spcBef>
                <a:spcPts val="1000"/>
              </a:spcBef>
              <a:spcAft>
                <a:spcPts val="0"/>
              </a:spcAft>
              <a:buSzPts val="1800"/>
              <a:buChar char="•"/>
            </a:pPr>
            <a:r>
              <a:rPr b="1" lang="en-IN" sz="1800">
                <a:solidFill>
                  <a:srgbClr val="000000"/>
                </a:solidFill>
              </a:rPr>
              <a:t>Aksheya Kannan Subramanian (25502870): </a:t>
            </a:r>
            <a:r>
              <a:rPr lang="en-IN" sz="1800">
                <a:solidFill>
                  <a:srgbClr val="000000"/>
                </a:solidFill>
              </a:rPr>
              <a:t>Model Development, Model Evaluation.</a:t>
            </a:r>
            <a:endParaRPr/>
          </a:p>
          <a:p>
            <a:pPr indent="-228600" lvl="0" marL="228600" rtl="0" algn="l">
              <a:lnSpc>
                <a:spcPct val="90000"/>
              </a:lnSpc>
              <a:spcBef>
                <a:spcPts val="1000"/>
              </a:spcBef>
              <a:spcAft>
                <a:spcPts val="0"/>
              </a:spcAft>
              <a:buSzPts val="1800"/>
              <a:buChar char="•"/>
            </a:pPr>
            <a:r>
              <a:rPr b="1" lang="en-IN" sz="1800">
                <a:solidFill>
                  <a:srgbClr val="000000"/>
                </a:solidFill>
              </a:rPr>
              <a:t>Dharshani Anandkumar (82653870):</a:t>
            </a:r>
            <a:r>
              <a:rPr lang="en-IN" sz="1800">
                <a:solidFill>
                  <a:srgbClr val="000000"/>
                </a:solidFill>
              </a:rPr>
              <a:t> Model Development, Technology Researcher, Report Writing.</a:t>
            </a:r>
            <a:endParaRPr/>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400"/>
              <a:buFont typeface="Calibri"/>
              <a:buNone/>
            </a:pPr>
            <a:r>
              <a:rPr lang="en-IN">
                <a:latin typeface="Calibri"/>
                <a:ea typeface="Calibri"/>
                <a:cs typeface="Calibri"/>
                <a:sym typeface="Calibri"/>
              </a:rPr>
              <a:t>Data Introduction</a:t>
            </a:r>
            <a:endParaRPr/>
          </a:p>
        </p:txBody>
      </p:sp>
      <p:sp>
        <p:nvSpPr>
          <p:cNvPr id="127" name="Google Shape;127;p3"/>
          <p:cNvSpPr txBox="1"/>
          <p:nvPr>
            <p:ph idx="1" type="body"/>
          </p:nvPr>
        </p:nvSpPr>
        <p:spPr>
          <a:xfrm>
            <a:off x="777240" y="1563329"/>
            <a:ext cx="10659110" cy="461363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600"/>
              <a:buChar char="•"/>
            </a:pPr>
            <a:r>
              <a:rPr b="1" lang="en-IN" sz="2600">
                <a:solidFill>
                  <a:srgbClr val="000000"/>
                </a:solidFill>
              </a:rPr>
              <a:t>Dataset Description: </a:t>
            </a:r>
            <a:endParaRPr/>
          </a:p>
          <a:p>
            <a:pPr indent="-228600" lvl="1" marL="685800" rtl="0" algn="l">
              <a:lnSpc>
                <a:spcPct val="90000"/>
              </a:lnSpc>
              <a:spcBef>
                <a:spcPts val="500"/>
              </a:spcBef>
              <a:spcAft>
                <a:spcPts val="0"/>
              </a:spcAft>
              <a:buSzPts val="2600"/>
              <a:buChar char="•"/>
            </a:pPr>
            <a:r>
              <a:rPr lang="en-IN" sz="2600">
                <a:solidFill>
                  <a:srgbClr val="000000"/>
                </a:solidFill>
              </a:rPr>
              <a:t>The Waymo Perception Dataset includes high-resolution LiDAR and camera data from autonomous vehicles. </a:t>
            </a:r>
            <a:endParaRPr/>
          </a:p>
          <a:p>
            <a:pPr indent="-228600" lvl="1" marL="685800" rtl="0" algn="l">
              <a:lnSpc>
                <a:spcPct val="90000"/>
              </a:lnSpc>
              <a:spcBef>
                <a:spcPts val="500"/>
              </a:spcBef>
              <a:spcAft>
                <a:spcPts val="0"/>
              </a:spcAft>
              <a:buSzPts val="2600"/>
              <a:buChar char="•"/>
            </a:pPr>
            <a:r>
              <a:rPr lang="en-IN" sz="2600"/>
              <a:t>We have used subset of </a:t>
            </a:r>
            <a:r>
              <a:rPr b="1" lang="en-IN" sz="2600"/>
              <a:t>Waymo Perception Dataset: </a:t>
            </a:r>
            <a:br>
              <a:rPr lang="en-IN" sz="2600"/>
            </a:br>
            <a:r>
              <a:rPr b="1" i="0" lang="en-IN" sz="2600">
                <a:solidFill>
                  <a:schemeClr val="dk1"/>
                </a:solidFill>
              </a:rPr>
              <a:t>Data for 3D Camera-Only Detection Challenge, </a:t>
            </a:r>
            <a:r>
              <a:rPr b="0" i="0" lang="en-IN" sz="2600">
                <a:solidFill>
                  <a:schemeClr val="dk1"/>
                </a:solidFill>
              </a:rPr>
              <a:t>with 80 segments of 20s camera imagery </a:t>
            </a:r>
            <a:r>
              <a:rPr lang="en-IN" sz="2600"/>
              <a:t>specifically curated for visual-based 3D object detection and anomaly detection</a:t>
            </a:r>
            <a:r>
              <a:rPr lang="en-IN" sz="2600">
                <a:solidFill>
                  <a:schemeClr val="dk1"/>
                </a:solidFill>
              </a:rPr>
              <a:t>.</a:t>
            </a:r>
            <a:endParaRPr sz="2600">
              <a:solidFill>
                <a:srgbClr val="000000"/>
              </a:solidFill>
            </a:endParaRPr>
          </a:p>
          <a:p>
            <a:pPr indent="-228600" lvl="0" marL="228600" rtl="0" algn="l">
              <a:lnSpc>
                <a:spcPct val="90000"/>
              </a:lnSpc>
              <a:spcBef>
                <a:spcPts val="1000"/>
              </a:spcBef>
              <a:spcAft>
                <a:spcPts val="0"/>
              </a:spcAft>
              <a:buSzPts val="2600"/>
              <a:buChar char="•"/>
            </a:pPr>
            <a:r>
              <a:rPr b="1" lang="en-IN" sz="2600">
                <a:solidFill>
                  <a:srgbClr val="000000"/>
                </a:solidFill>
              </a:rPr>
              <a:t>Data Source: </a:t>
            </a:r>
            <a:r>
              <a:rPr lang="en-IN" sz="2600">
                <a:solidFill>
                  <a:srgbClr val="000000"/>
                </a:solidFill>
              </a:rPr>
              <a:t> </a:t>
            </a:r>
            <a:r>
              <a:rPr lang="en-IN" sz="2600" u="sng">
                <a:solidFill>
                  <a:srgbClr val="0B4CB4"/>
                </a:solidFill>
                <a:hlinkClick r:id="rId3">
                  <a:extLst>
                    <a:ext uri="{A12FA001-AC4F-418D-AE19-62706E023703}">
                      <ahyp:hlinkClr val="tx"/>
                    </a:ext>
                  </a:extLst>
                </a:hlinkClick>
              </a:rPr>
              <a:t>Waymo Open Dataset</a:t>
            </a:r>
            <a:endParaRPr b="1" sz="2600">
              <a:solidFill>
                <a:srgbClr val="000000"/>
              </a:solidFill>
            </a:endParaRPr>
          </a:p>
          <a:p>
            <a:pPr indent="-228600" lvl="0" marL="228600" rtl="0" algn="l">
              <a:lnSpc>
                <a:spcPct val="90000"/>
              </a:lnSpc>
              <a:spcBef>
                <a:spcPts val="1000"/>
              </a:spcBef>
              <a:spcAft>
                <a:spcPts val="0"/>
              </a:spcAft>
              <a:buSzPts val="2600"/>
              <a:buChar char="•"/>
            </a:pPr>
            <a:r>
              <a:rPr b="1" lang="en-IN" sz="2600">
                <a:solidFill>
                  <a:schemeClr val="dk1"/>
                </a:solidFill>
              </a:rPr>
              <a:t>Data Size: </a:t>
            </a:r>
            <a:r>
              <a:rPr lang="en-IN" sz="2600">
                <a:solidFill>
                  <a:schemeClr val="dk1"/>
                </a:solidFill>
              </a:rPr>
              <a:t>80 Tfrecords each one with 900+ images. </a:t>
            </a:r>
            <a:r>
              <a:rPr b="1" lang="en-IN" sz="2600">
                <a:solidFill>
                  <a:schemeClr val="dk1"/>
                </a:solidFill>
              </a:rPr>
              <a:t>Total images: </a:t>
            </a:r>
            <a:r>
              <a:rPr lang="en-IN" sz="2600">
                <a:solidFill>
                  <a:schemeClr val="dk1"/>
                </a:solidFill>
              </a:rPr>
              <a:t>56,550</a:t>
            </a:r>
            <a:endParaRPr/>
          </a:p>
          <a:p>
            <a:pPr indent="-228600" lvl="0" marL="228600" rtl="0" algn="l">
              <a:lnSpc>
                <a:spcPct val="90000"/>
              </a:lnSpc>
              <a:spcBef>
                <a:spcPts val="1000"/>
              </a:spcBef>
              <a:spcAft>
                <a:spcPts val="0"/>
              </a:spcAft>
              <a:buSzPts val="2600"/>
              <a:buChar char="•"/>
            </a:pPr>
            <a:r>
              <a:rPr b="1" lang="en-IN" sz="2600"/>
              <a:t>Data Transfer</a:t>
            </a:r>
            <a:r>
              <a:rPr lang="en-IN" sz="2600"/>
              <a:t>: Data was efficiently transferred to </a:t>
            </a:r>
            <a:r>
              <a:rPr b="1" lang="en-IN" sz="2600"/>
              <a:t>Google Drive</a:t>
            </a:r>
            <a:r>
              <a:rPr lang="en-IN" sz="2600"/>
              <a:t> using </a:t>
            </a:r>
            <a:r>
              <a:rPr b="1" lang="en-IN" sz="2600"/>
              <a:t>Google Cloud's gsutil tool</a:t>
            </a:r>
            <a:r>
              <a:rPr lang="en-IN" sz="2600"/>
              <a:t>, ensuring easy access and management for further processing.</a:t>
            </a:r>
            <a:endParaRPr/>
          </a:p>
          <a:p>
            <a:pPr indent="-63500" lvl="0" marL="228600" rtl="0" algn="l">
              <a:lnSpc>
                <a:spcPct val="90000"/>
              </a:lnSpc>
              <a:spcBef>
                <a:spcPts val="1000"/>
              </a:spcBef>
              <a:spcAft>
                <a:spcPts val="0"/>
              </a:spcAft>
              <a:buSzPts val="2600"/>
              <a:buNone/>
            </a:pPr>
            <a:r>
              <a:t/>
            </a:r>
            <a:endParaRPr i="0" sz="2600">
              <a:solidFill>
                <a:schemeClr val="dk1"/>
              </a:solidFill>
            </a:endParaRPr>
          </a:p>
          <a:p>
            <a:pPr indent="0" lvl="0" marL="0" rtl="0" algn="l">
              <a:lnSpc>
                <a:spcPct val="90000"/>
              </a:lnSpc>
              <a:spcBef>
                <a:spcPts val="1000"/>
              </a:spcBef>
              <a:spcAft>
                <a:spcPts val="0"/>
              </a:spcAft>
              <a:buSzPts val="2600"/>
              <a:buNone/>
            </a:pPr>
            <a:r>
              <a:t/>
            </a:r>
            <a:endParaRPr b="0" i="0" sz="2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323e6c438e0_0_1"/>
          <p:cNvSpPr txBox="1"/>
          <p:nvPr>
            <p:ph type="title"/>
          </p:nvPr>
        </p:nvSpPr>
        <p:spPr>
          <a:xfrm>
            <a:off x="777240" y="365125"/>
            <a:ext cx="106590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33" name="Google Shape;133;g323e6c438e0_0_1"/>
          <p:cNvSpPr txBox="1"/>
          <p:nvPr>
            <p:ph idx="1" type="body"/>
          </p:nvPr>
        </p:nvSpPr>
        <p:spPr>
          <a:xfrm>
            <a:off x="777240" y="1825625"/>
            <a:ext cx="106590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34" name="Google Shape;134;g323e6c438e0_0_1"/>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323e6c438e0_0_6"/>
          <p:cNvSpPr txBox="1"/>
          <p:nvPr>
            <p:ph type="title"/>
          </p:nvPr>
        </p:nvSpPr>
        <p:spPr>
          <a:xfrm>
            <a:off x="777240" y="365125"/>
            <a:ext cx="106590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40" name="Google Shape;140;g323e6c438e0_0_6"/>
          <p:cNvSpPr txBox="1"/>
          <p:nvPr>
            <p:ph idx="1" type="body"/>
          </p:nvPr>
        </p:nvSpPr>
        <p:spPr>
          <a:xfrm>
            <a:off x="777240" y="1825625"/>
            <a:ext cx="106590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41" name="Google Shape;141;g323e6c438e0_0_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4"/>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400"/>
              <a:buFont typeface="Calibri"/>
              <a:buNone/>
            </a:pPr>
            <a:r>
              <a:rPr lang="en-IN">
                <a:latin typeface="Calibri"/>
                <a:ea typeface="Calibri"/>
                <a:cs typeface="Calibri"/>
                <a:sym typeface="Calibri"/>
              </a:rPr>
              <a:t>Visualization:</a:t>
            </a:r>
            <a:endParaRPr/>
          </a:p>
        </p:txBody>
      </p:sp>
      <p:pic>
        <p:nvPicPr>
          <p:cNvPr id="147" name="Google Shape;147;p4"/>
          <p:cNvPicPr preferRelativeResize="0"/>
          <p:nvPr/>
        </p:nvPicPr>
        <p:blipFill rotWithShape="1">
          <a:blip r:embed="rId3">
            <a:alphaModFix/>
          </a:blip>
          <a:srcRect b="0" l="0" r="0" t="0"/>
          <a:stretch/>
        </p:blipFill>
        <p:spPr>
          <a:xfrm>
            <a:off x="777240" y="1325563"/>
            <a:ext cx="4642701" cy="5167312"/>
          </a:xfrm>
          <a:prstGeom prst="rect">
            <a:avLst/>
          </a:prstGeom>
          <a:noFill/>
          <a:ln>
            <a:noFill/>
          </a:ln>
        </p:spPr>
      </p:pic>
      <p:pic>
        <p:nvPicPr>
          <p:cNvPr descr="A collage of a person riding a bicycle&#10;&#10;Description automatically generated" id="148" name="Google Shape;148;p4"/>
          <p:cNvPicPr preferRelativeResize="0"/>
          <p:nvPr/>
        </p:nvPicPr>
        <p:blipFill rotWithShape="1">
          <a:blip r:embed="rId4">
            <a:alphaModFix/>
          </a:blip>
          <a:srcRect b="0" l="0" r="0" t="0"/>
          <a:stretch/>
        </p:blipFill>
        <p:spPr>
          <a:xfrm>
            <a:off x="6309332" y="1325561"/>
            <a:ext cx="5003800" cy="51673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5"/>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400"/>
              <a:buFont typeface="Calibri"/>
              <a:buNone/>
            </a:pPr>
            <a:r>
              <a:rPr lang="en-IN">
                <a:latin typeface="Calibri"/>
                <a:ea typeface="Calibri"/>
                <a:cs typeface="Calibri"/>
                <a:sym typeface="Calibri"/>
              </a:rPr>
              <a:t>Technologies and Models Used:</a:t>
            </a:r>
            <a:endParaRPr/>
          </a:p>
        </p:txBody>
      </p:sp>
      <p:sp>
        <p:nvSpPr>
          <p:cNvPr id="154" name="Google Shape;154;p5"/>
          <p:cNvSpPr txBox="1"/>
          <p:nvPr>
            <p:ph idx="1" type="body"/>
          </p:nvPr>
        </p:nvSpPr>
        <p:spPr>
          <a:xfrm>
            <a:off x="777240" y="1825625"/>
            <a:ext cx="1065911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b="1" lang="en-IN" sz="2800"/>
              <a:t>YOLOv5</a:t>
            </a:r>
            <a:r>
              <a:rPr lang="en-IN" sz="2800"/>
              <a:t>:</a:t>
            </a:r>
            <a:endParaRPr/>
          </a:p>
          <a:p>
            <a:pPr indent="-228600" lvl="0" marL="228600" rtl="0" algn="l">
              <a:lnSpc>
                <a:spcPct val="90000"/>
              </a:lnSpc>
              <a:spcBef>
                <a:spcPts val="1000"/>
              </a:spcBef>
              <a:spcAft>
                <a:spcPts val="0"/>
              </a:spcAft>
              <a:buSzPts val="2600"/>
              <a:buFont typeface="Arial"/>
              <a:buChar char="•"/>
            </a:pPr>
            <a:r>
              <a:rPr lang="en-IN" sz="2600"/>
              <a:t>Integrated YOLOv5 for 2D object detection.</a:t>
            </a:r>
            <a:endParaRPr/>
          </a:p>
          <a:p>
            <a:pPr indent="-228600" lvl="0" marL="228600" rtl="0" algn="l">
              <a:lnSpc>
                <a:spcPct val="90000"/>
              </a:lnSpc>
              <a:spcBef>
                <a:spcPts val="1000"/>
              </a:spcBef>
              <a:spcAft>
                <a:spcPts val="0"/>
              </a:spcAft>
              <a:buSzPts val="2600"/>
              <a:buFont typeface="Arial"/>
              <a:buChar char="•"/>
            </a:pPr>
            <a:r>
              <a:rPr lang="en-IN" sz="2600"/>
              <a:t>Processed images from multiple TFRecord files, visualized detection results, and saved outputs for further </a:t>
            </a:r>
            <a:r>
              <a:rPr b="1" lang="en-IN" sz="2600"/>
              <a:t>analysis and evaluation</a:t>
            </a:r>
            <a:r>
              <a:rPr lang="en-IN" sz="2600"/>
              <a:t>.</a:t>
            </a:r>
            <a:endParaRPr/>
          </a:p>
          <a:p>
            <a:pPr indent="0" lvl="0" marL="0" rtl="0" algn="l">
              <a:lnSpc>
                <a:spcPct val="90000"/>
              </a:lnSpc>
              <a:spcBef>
                <a:spcPts val="1000"/>
              </a:spcBef>
              <a:spcAft>
                <a:spcPts val="0"/>
              </a:spcAft>
              <a:buSzPts val="2800"/>
              <a:buNone/>
            </a:pPr>
            <a:r>
              <a:rPr b="1" lang="en-IN" sz="2800"/>
              <a:t>YOLOv8 with Anomaly Detection Technique</a:t>
            </a:r>
            <a:r>
              <a:rPr lang="en-IN" sz="2800"/>
              <a:t>:</a:t>
            </a:r>
            <a:endParaRPr/>
          </a:p>
          <a:p>
            <a:pPr indent="-228600" lvl="0" marL="228600" rtl="0" algn="l">
              <a:lnSpc>
                <a:spcPct val="90000"/>
              </a:lnSpc>
              <a:spcBef>
                <a:spcPts val="1000"/>
              </a:spcBef>
              <a:spcAft>
                <a:spcPts val="0"/>
              </a:spcAft>
              <a:buSzPts val="2600"/>
              <a:buFont typeface="Arial"/>
              <a:buChar char="•"/>
            </a:pPr>
            <a:r>
              <a:rPr lang="en-IN" sz="2600"/>
              <a:t>Utilized YOLOv8's </a:t>
            </a:r>
            <a:r>
              <a:rPr b="1" lang="en-IN" sz="2600"/>
              <a:t>pretrained model</a:t>
            </a:r>
            <a:r>
              <a:rPr lang="en-IN" sz="2600"/>
              <a:t> for efficient object detection in the Waymo dataset, offering higher performance and efficiency.</a:t>
            </a:r>
            <a:endParaRPr/>
          </a:p>
          <a:p>
            <a:pPr indent="-228600" lvl="0" marL="228600" rtl="0" algn="l">
              <a:lnSpc>
                <a:spcPct val="90000"/>
              </a:lnSpc>
              <a:spcBef>
                <a:spcPts val="1000"/>
              </a:spcBef>
              <a:spcAft>
                <a:spcPts val="0"/>
              </a:spcAft>
              <a:buSzPts val="2600"/>
              <a:buFont typeface="Arial"/>
              <a:buChar char="•"/>
            </a:pPr>
            <a:r>
              <a:rPr lang="en-IN" sz="2600"/>
              <a:t>Implemented a </a:t>
            </a:r>
            <a:r>
              <a:rPr b="1" lang="en-IN" sz="2600"/>
              <a:t>Threshold-based Anomaly Detection Technique</a:t>
            </a:r>
            <a:r>
              <a:rPr lang="en-IN" sz="2600"/>
              <a:t>:</a:t>
            </a:r>
            <a:endParaRPr/>
          </a:p>
          <a:p>
            <a:pPr indent="-285750" lvl="1" marL="742950" rtl="0" algn="l">
              <a:lnSpc>
                <a:spcPct val="90000"/>
              </a:lnSpc>
              <a:spcBef>
                <a:spcPts val="500"/>
              </a:spcBef>
              <a:spcAft>
                <a:spcPts val="0"/>
              </a:spcAft>
              <a:buSzPts val="2600"/>
              <a:buFont typeface="Arial"/>
              <a:buChar char="•"/>
            </a:pPr>
            <a:r>
              <a:rPr lang="en-IN" sz="2600"/>
              <a:t>Flagged anomalies if the detected class was not one of the expected classes (e.g., Car, Person, Truck).</a:t>
            </a:r>
            <a:endParaRPr/>
          </a:p>
          <a:p>
            <a:pPr indent="-285750" lvl="1" marL="742950" rtl="0" algn="l">
              <a:lnSpc>
                <a:spcPct val="90000"/>
              </a:lnSpc>
              <a:spcBef>
                <a:spcPts val="500"/>
              </a:spcBef>
              <a:spcAft>
                <a:spcPts val="0"/>
              </a:spcAft>
              <a:buSzPts val="2600"/>
              <a:buFont typeface="Arial"/>
              <a:buChar char="•"/>
            </a:pPr>
            <a:r>
              <a:rPr lang="en-IN" sz="2600"/>
              <a:t>Flagged anomalies if the </a:t>
            </a:r>
            <a:r>
              <a:rPr b="1" lang="en-IN" sz="2600"/>
              <a:t>confidence score</a:t>
            </a:r>
            <a:r>
              <a:rPr lang="en-IN" sz="2600"/>
              <a:t> was less than 0.5.</a:t>
            </a:r>
            <a:endParaRPr/>
          </a:p>
          <a:p>
            <a:pPr indent="-63500" lvl="0" marL="228600" rtl="0" algn="l">
              <a:lnSpc>
                <a:spcPct val="90000"/>
              </a:lnSpc>
              <a:spcBef>
                <a:spcPts val="1000"/>
              </a:spcBef>
              <a:spcAft>
                <a:spcPts val="0"/>
              </a:spcAft>
              <a:buSzPts val="2600"/>
              <a:buNone/>
            </a:pPr>
            <a:r>
              <a:t/>
            </a:r>
            <a:endParaRPr b="1" sz="2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6"/>
          <p:cNvSpPr txBox="1"/>
          <p:nvPr>
            <p:ph type="title"/>
          </p:nvPr>
        </p:nvSpPr>
        <p:spPr>
          <a:xfrm>
            <a:off x="777240" y="365125"/>
            <a:ext cx="106591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Calibri"/>
              <a:buNone/>
            </a:pPr>
            <a:r>
              <a:rPr b="1" lang="en-IN" sz="3200">
                <a:latin typeface="Calibri"/>
                <a:ea typeface="Calibri"/>
                <a:cs typeface="Calibri"/>
                <a:sym typeface="Calibri"/>
              </a:rPr>
              <a:t>Results of YOLOv5:</a:t>
            </a:r>
            <a:endParaRPr b="1"/>
          </a:p>
        </p:txBody>
      </p:sp>
      <p:pic>
        <p:nvPicPr>
          <p:cNvPr id="160" name="Google Shape;160;p6"/>
          <p:cNvPicPr preferRelativeResize="0"/>
          <p:nvPr/>
        </p:nvPicPr>
        <p:blipFill rotWithShape="1">
          <a:blip r:embed="rId3">
            <a:alphaModFix/>
          </a:blip>
          <a:srcRect b="0" l="0" r="0" t="0"/>
          <a:stretch/>
        </p:blipFill>
        <p:spPr>
          <a:xfrm>
            <a:off x="933060" y="1434515"/>
            <a:ext cx="10481699" cy="46300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7"/>
          <p:cNvSpPr/>
          <p:nvPr/>
        </p:nvSpPr>
        <p:spPr>
          <a:xfrm>
            <a:off x="-1" y="-1"/>
            <a:ext cx="12192001"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6" name="Google Shape;166;p7"/>
          <p:cNvSpPr/>
          <p:nvPr/>
        </p:nvSpPr>
        <p:spPr>
          <a:xfrm>
            <a:off x="-1" y="-1"/>
            <a:ext cx="12192001" cy="68580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grpSp>
        <p:nvGrpSpPr>
          <p:cNvPr id="167" name="Google Shape;167;p7"/>
          <p:cNvGrpSpPr/>
          <p:nvPr/>
        </p:nvGrpSpPr>
        <p:grpSpPr>
          <a:xfrm>
            <a:off x="-1" y="-1"/>
            <a:ext cx="12192001" cy="6858001"/>
            <a:chOff x="-1" y="-1"/>
            <a:chExt cx="12192001" cy="6858001"/>
          </a:xfrm>
        </p:grpSpPr>
        <p:sp>
          <p:nvSpPr>
            <p:cNvPr id="168" name="Google Shape;168;p7"/>
            <p:cNvSpPr/>
            <p:nvPr/>
          </p:nvSpPr>
          <p:spPr>
            <a:xfrm>
              <a:off x="209098" y="727602"/>
              <a:ext cx="172408" cy="172408"/>
            </a:xfrm>
            <a:prstGeom prst="ellipse">
              <a:avLst/>
            </a:prstGeom>
            <a:solidFill>
              <a:srgbClr val="F49BD2">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7"/>
            <p:cNvSpPr/>
            <p:nvPr/>
          </p:nvSpPr>
          <p:spPr>
            <a:xfrm>
              <a:off x="949947" y="136523"/>
              <a:ext cx="113367" cy="113367"/>
            </a:xfrm>
            <a:prstGeom prst="ellipse">
              <a:avLst/>
            </a:prstGeom>
            <a:solidFill>
              <a:srgbClr val="F39E29">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7"/>
            <p:cNvSpPr/>
            <p:nvPr/>
          </p:nvSpPr>
          <p:spPr>
            <a:xfrm>
              <a:off x="11575290" y="5859047"/>
              <a:ext cx="305780" cy="305780"/>
            </a:xfrm>
            <a:prstGeom prst="ellipse">
              <a:avLst/>
            </a:prstGeom>
            <a:solidFill>
              <a:srgbClr val="F07D95">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7"/>
            <p:cNvSpPr/>
            <p:nvPr/>
          </p:nvSpPr>
          <p:spPr>
            <a:xfrm>
              <a:off x="95730" y="1133938"/>
              <a:ext cx="226735" cy="226735"/>
            </a:xfrm>
            <a:prstGeom prst="ellipse">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2" name="Google Shape;172;p7"/>
            <p:cNvSpPr/>
            <p:nvPr/>
          </p:nvSpPr>
          <p:spPr>
            <a:xfrm>
              <a:off x="11536830" y="554419"/>
              <a:ext cx="382700" cy="382700"/>
            </a:xfrm>
            <a:prstGeom prst="ellipse">
              <a:avLst/>
            </a:prstGeom>
            <a:solidFill>
              <a:srgbClr val="EF68BD">
                <a:alpha val="7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3" name="Google Shape;173;p7"/>
            <p:cNvSpPr/>
            <p:nvPr/>
          </p:nvSpPr>
          <p:spPr>
            <a:xfrm>
              <a:off x="11224303" y="299808"/>
              <a:ext cx="113367" cy="113367"/>
            </a:xfrm>
            <a:prstGeom prst="ellipse">
              <a:avLst/>
            </a:prstGeom>
            <a:solidFill>
              <a:srgbClr val="F39E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4" name="Google Shape;174;p7"/>
            <p:cNvSpPr/>
            <p:nvPr/>
          </p:nvSpPr>
          <p:spPr>
            <a:xfrm>
              <a:off x="11629630" y="5482355"/>
              <a:ext cx="94160" cy="94160"/>
            </a:xfrm>
            <a:prstGeom prst="ellipse">
              <a:avLst/>
            </a:prstGeom>
            <a:solidFill>
              <a:srgbClr val="E3BEBE">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7"/>
            <p:cNvSpPr/>
            <p:nvPr/>
          </p:nvSpPr>
          <p:spPr>
            <a:xfrm>
              <a:off x="10415328" y="6124958"/>
              <a:ext cx="113367" cy="113367"/>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7"/>
            <p:cNvSpPr/>
            <p:nvPr/>
          </p:nvSpPr>
          <p:spPr>
            <a:xfrm>
              <a:off x="10120382" y="6255986"/>
              <a:ext cx="305780" cy="305780"/>
            </a:xfrm>
            <a:prstGeom prst="ellipse">
              <a:avLst/>
            </a:prstGeom>
            <a:solidFill>
              <a:srgbClr val="FAD2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7" name="Google Shape;177;p7"/>
            <p:cNvSpPr/>
            <p:nvPr/>
          </p:nvSpPr>
          <p:spPr>
            <a:xfrm>
              <a:off x="9934343" y="6204350"/>
              <a:ext cx="113367" cy="113367"/>
            </a:xfrm>
            <a:prstGeom prst="ellipse">
              <a:avLst/>
            </a:prstGeom>
            <a:solidFill>
              <a:srgbClr val="9BB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8" name="Google Shape;178;p7"/>
            <p:cNvSpPr/>
            <p:nvPr/>
          </p:nvSpPr>
          <p:spPr>
            <a:xfrm>
              <a:off x="11642244" y="6317718"/>
              <a:ext cx="549756" cy="540282"/>
            </a:xfrm>
            <a:custGeom>
              <a:rect b="b" l="l" r="r" t="t"/>
              <a:pathLst>
                <a:path extrusionOk="0" h="2079100" w="2115556">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rgbClr val="9BB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sp>
          <p:nvSpPr>
            <p:cNvPr id="179" name="Google Shape;179;p7"/>
            <p:cNvSpPr/>
            <p:nvPr/>
          </p:nvSpPr>
          <p:spPr>
            <a:xfrm>
              <a:off x="-1" y="-1"/>
              <a:ext cx="510196" cy="538336"/>
            </a:xfrm>
            <a:custGeom>
              <a:rect b="b" l="l" r="r" t="t"/>
              <a:pathLst>
                <a:path extrusionOk="0" h="538336" w="51019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rgbClr val="FAD2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sp>
          <p:nvSpPr>
            <p:cNvPr id="180" name="Google Shape;180;p7"/>
            <p:cNvSpPr/>
            <p:nvPr/>
          </p:nvSpPr>
          <p:spPr>
            <a:xfrm>
              <a:off x="10528695" y="1"/>
              <a:ext cx="554074" cy="282754"/>
            </a:xfrm>
            <a:custGeom>
              <a:rect b="b" l="l" r="r" t="t"/>
              <a:pathLst>
                <a:path extrusionOk="0" h="157771" w="309162">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rgbClr val="B168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sp>
          <p:nvSpPr>
            <p:cNvPr id="181" name="Google Shape;181;p7"/>
            <p:cNvSpPr/>
            <p:nvPr/>
          </p:nvSpPr>
          <p:spPr>
            <a:xfrm>
              <a:off x="504140" y="1132500"/>
              <a:ext cx="84680" cy="8468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7"/>
            <p:cNvSpPr/>
            <p:nvPr/>
          </p:nvSpPr>
          <p:spPr>
            <a:xfrm>
              <a:off x="12051348" y="5576515"/>
              <a:ext cx="137603" cy="210490"/>
            </a:xfrm>
            <a:custGeom>
              <a:rect b="b" l="l" r="r" t="t"/>
              <a:pathLst>
                <a:path extrusionOk="0" h="210490" w="137603">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rgbClr val="F3A7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Gill Sans"/>
                <a:ea typeface="Gill Sans"/>
                <a:cs typeface="Gill Sans"/>
                <a:sym typeface="Gill Sans"/>
              </a:endParaRPr>
            </a:p>
          </p:txBody>
        </p:sp>
      </p:grpSp>
      <p:sp>
        <p:nvSpPr>
          <p:cNvPr id="183" name="Google Shape;183;p7"/>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treet sign with a fire hydrant&#10;&#10;Description automatically generated" id="184" name="Google Shape;184;p7"/>
          <p:cNvPicPr preferRelativeResize="0"/>
          <p:nvPr>
            <p:ph idx="1" type="body"/>
          </p:nvPr>
        </p:nvPicPr>
        <p:blipFill rotWithShape="1">
          <a:blip r:embed="rId3">
            <a:alphaModFix/>
          </a:blip>
          <a:srcRect b="1" l="5543" r="8679" t="0"/>
          <a:stretch/>
        </p:blipFill>
        <p:spPr>
          <a:xfrm>
            <a:off x="-1" y="10"/>
            <a:ext cx="12192001" cy="6857990"/>
          </a:xfrm>
          <a:prstGeom prst="rect">
            <a:avLst/>
          </a:prstGeom>
          <a:noFill/>
          <a:ln>
            <a:noFill/>
          </a:ln>
        </p:spPr>
      </p:pic>
      <p:grpSp>
        <p:nvGrpSpPr>
          <p:cNvPr id="185" name="Google Shape;185;p7"/>
          <p:cNvGrpSpPr/>
          <p:nvPr/>
        </p:nvGrpSpPr>
        <p:grpSpPr>
          <a:xfrm>
            <a:off x="310450" y="236341"/>
            <a:ext cx="11410891" cy="5901949"/>
            <a:chOff x="310450" y="236341"/>
            <a:chExt cx="11410891" cy="5901949"/>
          </a:xfrm>
        </p:grpSpPr>
        <p:sp>
          <p:nvSpPr>
            <p:cNvPr id="186" name="Google Shape;186;p7"/>
            <p:cNvSpPr/>
            <p:nvPr/>
          </p:nvSpPr>
          <p:spPr>
            <a:xfrm>
              <a:off x="1085328" y="1050301"/>
              <a:ext cx="94160" cy="94160"/>
            </a:xfrm>
            <a:prstGeom prst="ellipse">
              <a:avLst/>
            </a:prstGeom>
            <a:solidFill>
              <a:srgbClr val="E3BEBE">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7" name="Google Shape;187;p7"/>
            <p:cNvSpPr/>
            <p:nvPr/>
          </p:nvSpPr>
          <p:spPr>
            <a:xfrm>
              <a:off x="310450" y="1144461"/>
              <a:ext cx="226735" cy="226735"/>
            </a:xfrm>
            <a:prstGeom prst="ellipse">
              <a:avLst/>
            </a:prstGeom>
            <a:solidFill>
              <a:srgbClr val="6B65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8" name="Google Shape;188;p7"/>
            <p:cNvSpPr/>
            <p:nvPr/>
          </p:nvSpPr>
          <p:spPr>
            <a:xfrm>
              <a:off x="11188374" y="386135"/>
              <a:ext cx="466441" cy="466441"/>
            </a:xfrm>
            <a:prstGeom prst="ellipse">
              <a:avLst/>
            </a:prstGeom>
            <a:solidFill>
              <a:srgbClr val="EF68BD">
                <a:alpha val="7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7"/>
            <p:cNvSpPr/>
            <p:nvPr/>
          </p:nvSpPr>
          <p:spPr>
            <a:xfrm>
              <a:off x="11065714" y="236341"/>
              <a:ext cx="113367" cy="113367"/>
            </a:xfrm>
            <a:prstGeom prst="ellipse">
              <a:avLst/>
            </a:prstGeom>
            <a:solidFill>
              <a:srgbClr val="F39E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0" name="Google Shape;190;p7"/>
            <p:cNvSpPr/>
            <p:nvPr/>
          </p:nvSpPr>
          <p:spPr>
            <a:xfrm>
              <a:off x="537185" y="538093"/>
              <a:ext cx="466441" cy="46644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1" name="Google Shape;191;p7"/>
            <p:cNvSpPr/>
            <p:nvPr/>
          </p:nvSpPr>
          <p:spPr>
            <a:xfrm>
              <a:off x="11498320" y="5269378"/>
              <a:ext cx="223021" cy="223021"/>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2" name="Google Shape;192;p7"/>
            <p:cNvSpPr/>
            <p:nvPr/>
          </p:nvSpPr>
          <p:spPr>
            <a:xfrm>
              <a:off x="11279878" y="5832510"/>
              <a:ext cx="305780" cy="305780"/>
            </a:xfrm>
            <a:prstGeom prst="ellipse">
              <a:avLst/>
            </a:prstGeom>
            <a:solidFill>
              <a:srgbClr val="F5A7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3" name="Google Shape;193;p7"/>
            <p:cNvSpPr/>
            <p:nvPr/>
          </p:nvSpPr>
          <p:spPr>
            <a:xfrm>
              <a:off x="10786119" y="5492399"/>
              <a:ext cx="113367" cy="113367"/>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fetti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2024-12-09T03:53:30Z</dcterms:created>
  <dc:creator>Iswarya S</dc:creator>
</cp:coreProperties>
</file>